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91"/>
  </p:notesMasterIdLst>
  <p:sldIdLst>
    <p:sldId id="340" r:id="rId2"/>
    <p:sldId id="257" r:id="rId3"/>
    <p:sldId id="258" r:id="rId4"/>
    <p:sldId id="259" r:id="rId5"/>
    <p:sldId id="354" r:id="rId6"/>
    <p:sldId id="347" r:id="rId7"/>
    <p:sldId id="355" r:id="rId8"/>
    <p:sldId id="279" r:id="rId9"/>
    <p:sldId id="357" r:id="rId10"/>
    <p:sldId id="356" r:id="rId11"/>
    <p:sldId id="348" r:id="rId12"/>
    <p:sldId id="349" r:id="rId13"/>
    <p:sldId id="350" r:id="rId14"/>
    <p:sldId id="358" r:id="rId15"/>
    <p:sldId id="363" r:id="rId16"/>
    <p:sldId id="364" r:id="rId17"/>
    <p:sldId id="365" r:id="rId18"/>
    <p:sldId id="351" r:id="rId19"/>
    <p:sldId id="352" r:id="rId20"/>
    <p:sldId id="366" r:id="rId21"/>
    <p:sldId id="367" r:id="rId22"/>
    <p:sldId id="353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1" r:id="rId35"/>
    <p:sldId id="380" r:id="rId36"/>
    <p:sldId id="382" r:id="rId37"/>
    <p:sldId id="383" r:id="rId38"/>
    <p:sldId id="384" r:id="rId39"/>
    <p:sldId id="341" r:id="rId40"/>
    <p:sldId id="368" r:id="rId41"/>
    <p:sldId id="301" r:id="rId42"/>
    <p:sldId id="387" r:id="rId43"/>
    <p:sldId id="388" r:id="rId44"/>
    <p:sldId id="389" r:id="rId45"/>
    <p:sldId id="390" r:id="rId46"/>
    <p:sldId id="392" r:id="rId47"/>
    <p:sldId id="393" r:id="rId48"/>
    <p:sldId id="394" r:id="rId49"/>
    <p:sldId id="395" r:id="rId50"/>
    <p:sldId id="396" r:id="rId51"/>
    <p:sldId id="397" r:id="rId52"/>
    <p:sldId id="398" r:id="rId53"/>
    <p:sldId id="399" r:id="rId54"/>
    <p:sldId id="400" r:id="rId55"/>
    <p:sldId id="401" r:id="rId56"/>
    <p:sldId id="402" r:id="rId57"/>
    <p:sldId id="403" r:id="rId58"/>
    <p:sldId id="404" r:id="rId59"/>
    <p:sldId id="342" r:id="rId60"/>
    <p:sldId id="405" r:id="rId61"/>
    <p:sldId id="406" r:id="rId62"/>
    <p:sldId id="407" r:id="rId63"/>
    <p:sldId id="408" r:id="rId64"/>
    <p:sldId id="409" r:id="rId65"/>
    <p:sldId id="410" r:id="rId66"/>
    <p:sldId id="411" r:id="rId67"/>
    <p:sldId id="412" r:id="rId68"/>
    <p:sldId id="417" r:id="rId69"/>
    <p:sldId id="413" r:id="rId70"/>
    <p:sldId id="414" r:id="rId71"/>
    <p:sldId id="416" r:id="rId72"/>
    <p:sldId id="418" r:id="rId73"/>
    <p:sldId id="343" r:id="rId74"/>
    <p:sldId id="415" r:id="rId75"/>
    <p:sldId id="344" r:id="rId76"/>
    <p:sldId id="419" r:id="rId77"/>
    <p:sldId id="420" r:id="rId78"/>
    <p:sldId id="421" r:id="rId79"/>
    <p:sldId id="422" r:id="rId80"/>
    <p:sldId id="423" r:id="rId81"/>
    <p:sldId id="424" r:id="rId82"/>
    <p:sldId id="425" r:id="rId83"/>
    <p:sldId id="328" r:id="rId84"/>
    <p:sldId id="329" r:id="rId85"/>
    <p:sldId id="385" r:id="rId86"/>
    <p:sldId id="426" r:id="rId87"/>
    <p:sldId id="427" r:id="rId88"/>
    <p:sldId id="330" r:id="rId89"/>
    <p:sldId id="331" r:id="rId9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Comic Sans MS" panose="030F0702030302020204" pitchFamily="66" charset="0"/>
      <p:regular r:id="rId96"/>
      <p:bold r:id="rId97"/>
      <p:italic r:id="rId98"/>
      <p:boldItalic r:id="rId99"/>
    </p:embeddedFont>
    <p:embeddedFont>
      <p:font typeface="IRANSans" panose="02040503050201020203" pitchFamily="18" charset="-78"/>
      <p:regular r:id="rId100"/>
      <p:bold r:id="rId101"/>
    </p:embeddedFont>
    <p:embeddedFont>
      <p:font typeface="Ubuntu" panose="020B0604020202020204" charset="0"/>
      <p:regular r:id="rId102"/>
      <p:bold r:id="rId103"/>
      <p:italic r:id="rId104"/>
      <p:boldItalic r:id="rId105"/>
    </p:embeddedFont>
    <p:embeddedFont>
      <p:font typeface="Cambria Math" panose="02040503050406030204" pitchFamily="18" charset="0"/>
      <p:regular r:id="rId10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F93"/>
    <a:srgbClr val="92A000"/>
    <a:srgbClr val="C2D600"/>
    <a:srgbClr val="000000"/>
    <a:srgbClr val="B9CC00"/>
    <a:srgbClr val="E6FE00"/>
    <a:srgbClr val="F3FF85"/>
    <a:srgbClr val="9FD6FF"/>
    <a:srgbClr val="AFEA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267DE2-F855-4734-8BAC-6CDDEBED9BD5}">
  <a:tblStyle styleId="{A3267DE2-F855-4734-8BAC-6CDDEBED9B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8" autoAdjust="0"/>
    <p:restoredTop sz="94556" autoAdjust="0"/>
  </p:normalViewPr>
  <p:slideViewPr>
    <p:cSldViewPr snapToGrid="0">
      <p:cViewPr varScale="1">
        <p:scale>
          <a:sx n="110" d="100"/>
          <a:sy n="110" d="100"/>
        </p:scale>
        <p:origin x="51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2.fntdata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104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9.fntdata"/><Relationship Id="rId105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9eb3114d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9eb3114d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8996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3094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0721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904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23052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363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5703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464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588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9202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199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0da668ac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0da668ac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/>
              <a:t>در ابتدا به سراغ مقاله ترنسفورمرها</a:t>
            </a:r>
            <a:r>
              <a:rPr lang="fa-IR" baseline="0" dirty="0" smtClean="0"/>
              <a:t> میرویم.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0424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6869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664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70166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1266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335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004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857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8470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321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29eb3114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29eb3114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16081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5414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2650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4972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860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3460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4936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7747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8697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5f54750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5f54750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360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5f54750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5f54750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 divide this part of the presentation into two sections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decide if a word is homonymous or </a:t>
            </a:r>
            <a:r>
              <a:rPr lang="en-GB" dirty="0" err="1"/>
              <a:t>polysemous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decide if two senses are homonyms or </a:t>
            </a:r>
            <a:r>
              <a:rPr lang="en-GB" dirty="0" err="1"/>
              <a:t>polysemes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299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4196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90263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3540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88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45638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15811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55024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0198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49286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3272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49294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693266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1011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671373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84572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12496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03123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93de0d9d1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93de0d9d1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3250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5f54750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5f54750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4216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fa-I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378330460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5f54750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5f54750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78363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59106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9363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8521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9470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41422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5656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217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0421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749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0da668ac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0da668ac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endParaRPr lang="fa-IR" baseline="0" dirty="0" smtClean="0"/>
          </a:p>
        </p:txBody>
      </p:sp>
    </p:spTree>
    <p:extLst>
      <p:ext uri="{BB962C8B-B14F-4D97-AF65-F5344CB8AC3E}">
        <p14:creationId xmlns:p14="http://schemas.microsoft.com/office/powerpoint/2010/main" val="94537229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24667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1981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686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5f54750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5f54750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8633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5f54750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5f54750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10878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3728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3941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9410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142039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206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5f54750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5f54750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72200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17830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94473c1616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94473c1616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74637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94473c161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94473c161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94473c161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94473c161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94473c161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94473c161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805917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94473c161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94473c161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70177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94473c1616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94473c1616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9632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555d3056b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555d3056b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94473c161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94473c161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95f547503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95f547503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359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microsoft.com/office/2007/relationships/hdphoto" Target="../media/hdphoto4.wdp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56;p13"/>
          <p:cNvSpPr/>
          <p:nvPr/>
        </p:nvSpPr>
        <p:spPr>
          <a:xfrm>
            <a:off x="2241078" y="3165212"/>
            <a:ext cx="3141658" cy="976889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AA9CC"/>
              </a:solidFill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2202337" y="1479273"/>
            <a:ext cx="4677000" cy="20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4000" dirty="0" smtClean="0">
                <a:solidFill>
                  <a:srgbClr val="43434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کاربرد</a:t>
            </a:r>
            <a:r>
              <a:rPr lang="fa-IR" sz="4800" b="1" dirty="0" smtClean="0">
                <a:solidFill>
                  <a:srgbClr val="43434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 ترنسفورمـرها </a:t>
            </a:r>
            <a:r>
              <a:rPr lang="fa-IR" sz="4000" dirty="0" smtClean="0">
                <a:solidFill>
                  <a:srgbClr val="43434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در</a:t>
            </a:r>
            <a:r>
              <a:rPr lang="fa-IR" sz="4800" b="1" dirty="0" smtClean="0">
                <a:solidFill>
                  <a:srgbClr val="43434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 </a:t>
            </a:r>
            <a:r>
              <a:rPr lang="fa-IR" sz="3200" b="1" dirty="0" smtClean="0">
                <a:solidFill>
                  <a:srgbClr val="43434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پردازش زبان طبیـــعی </a:t>
            </a:r>
            <a:r>
              <a:rPr lang="fa-IR" sz="3200" dirty="0" smtClean="0">
                <a:solidFill>
                  <a:srgbClr val="43434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و</a:t>
            </a:r>
          </a:p>
          <a:p>
            <a:pPr marL="0" lvl="0" indent="0" algn="ctr" rt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b="1" dirty="0" smtClean="0">
                <a:solidFill>
                  <a:srgbClr val="43434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پردازش تصـــــــــــــــــویر</a:t>
            </a:r>
            <a:endParaRPr sz="2800" b="1" dirty="0">
              <a:solidFill>
                <a:srgbClr val="434343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5380425" y="3165212"/>
            <a:ext cx="1400400" cy="976889"/>
          </a:xfrm>
          <a:prstGeom prst="rect">
            <a:avLst/>
          </a:prstGeom>
          <a:solidFill>
            <a:srgbClr val="A3C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AA9CC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355028" y="3772091"/>
            <a:ext cx="1451192" cy="30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900" b="1" dirty="0" smtClean="0">
                <a:solidFill>
                  <a:srgbClr val="43434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دانشکده مهندسی کامپیوتر</a:t>
            </a:r>
            <a:endParaRPr sz="900" b="1" dirty="0">
              <a:solidFill>
                <a:srgbClr val="434343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11" y="3325644"/>
            <a:ext cx="410978" cy="421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3C3732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81" y="3325644"/>
            <a:ext cx="376758" cy="408259"/>
          </a:xfrm>
          <a:prstGeom prst="rect">
            <a:avLst/>
          </a:prstGeom>
        </p:spPr>
      </p:pic>
      <p:sp>
        <p:nvSpPr>
          <p:cNvPr id="11" name="Google Shape;57;p13"/>
          <p:cNvSpPr txBox="1"/>
          <p:nvPr/>
        </p:nvSpPr>
        <p:spPr>
          <a:xfrm>
            <a:off x="2241077" y="1006759"/>
            <a:ext cx="46044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 smtClean="0">
                <a:solidFill>
                  <a:srgbClr val="1155C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سمـــــــــینار داده‌کـــــاوی  </a:t>
            </a:r>
            <a:r>
              <a:rPr lang="fa-IR" sz="2000" b="1" dirty="0" smtClean="0">
                <a:solidFill>
                  <a:srgbClr val="A4C2F4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|  بهمن ۱۴۰۰</a:t>
            </a:r>
            <a:r>
              <a:rPr lang="fa-IR" sz="2000" b="1" dirty="0" smtClean="0">
                <a:solidFill>
                  <a:srgbClr val="1155C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 </a:t>
            </a:r>
            <a:endParaRPr sz="2000" b="1" dirty="0">
              <a:solidFill>
                <a:srgbClr val="1155C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2" name="Google Shape;60;p13"/>
          <p:cNvSpPr txBox="1"/>
          <p:nvPr/>
        </p:nvSpPr>
        <p:spPr>
          <a:xfrm>
            <a:off x="2244105" y="3495767"/>
            <a:ext cx="1474418" cy="84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200" b="1" dirty="0" smtClean="0">
                <a:solidFill>
                  <a:srgbClr val="A4C2F4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استاد : دکتر مزلقانی</a:t>
            </a:r>
            <a:endParaRPr sz="1200" b="1" dirty="0">
              <a:solidFill>
                <a:srgbClr val="A4C2F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3" name="Google Shape;60;p13"/>
          <p:cNvSpPr txBox="1"/>
          <p:nvPr/>
        </p:nvSpPr>
        <p:spPr>
          <a:xfrm>
            <a:off x="3718523" y="3232171"/>
            <a:ext cx="1555461" cy="842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سیـــــنا محمودی</a:t>
            </a: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  <a:sym typeface="Ubuntu"/>
              </a:rPr>
              <a:t>رسـول خزاعـی لکی</a:t>
            </a:r>
          </a:p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  <a:sym typeface="Ubuntu"/>
              </a:rPr>
              <a:t>مــــهدی نیک نژاد</a:t>
            </a:r>
            <a:endParaRPr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3706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4" grpId="0"/>
      <p:bldP spid="56" grpId="0" animBg="1"/>
      <p:bldP spid="60" grpId="0"/>
      <p:bldP spid="11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smtClean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DEC8EE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4487"/>
            <a:ext cx="8520600" cy="3416400"/>
          </a:xfrm>
        </p:spPr>
        <p:txBody>
          <a:bodyPr/>
          <a:lstStyle/>
          <a:p>
            <a:pPr algn="r" rtl="1"/>
            <a:endParaRPr lang="fa-IR" b="1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مدل ترنسفورمرها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sz="1600" dirty="0" smtClean="0">
                <a:solidFill>
                  <a:srgbClr val="7030A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Encoder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sz="1600" dirty="0" smtClean="0">
                <a:solidFill>
                  <a:srgbClr val="7030A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Decoder</a:t>
            </a:r>
          </a:p>
          <a:p>
            <a:pPr marL="0" indent="0" algn="r" rtl="1">
              <a:lnSpc>
                <a:spcPct val="100000"/>
              </a:lnSpc>
              <a:buClr>
                <a:srgbClr val="27A058"/>
              </a:buClr>
              <a:buNone/>
            </a:pPr>
            <a:endParaRPr lang="fa-IR" dirty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14300" indent="0" algn="r" rtl="1">
              <a:buNone/>
            </a:pPr>
            <a:endParaRPr lang="fa-IR" dirty="0">
              <a:solidFill>
                <a:srgbClr val="27A058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6" y="194743"/>
            <a:ext cx="3537650" cy="47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25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246817"/>
            <a:ext cx="8520600" cy="3416400"/>
          </a:xfrm>
        </p:spPr>
        <p:txBody>
          <a:bodyPr/>
          <a:lstStyle/>
          <a:p>
            <a:pPr algn="r" rtl="1"/>
            <a:endParaRPr lang="fa-IR" dirty="0" smtClean="0">
              <a:solidFill>
                <a:srgbClr val="7030A0"/>
              </a:solidFill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داخلی </a:t>
            </a: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Encoder</a:t>
            </a: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Input Embedding</a:t>
            </a:r>
            <a:endParaRPr lang="fa-IR" dirty="0" smtClean="0">
              <a:solidFill>
                <a:srgbClr val="7030A0"/>
              </a:solidFill>
            </a:endParaRPr>
          </a:p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8287" y="1147960"/>
            <a:ext cx="1646063" cy="2994920"/>
            <a:chOff x="318287" y="1147960"/>
            <a:chExt cx="1646063" cy="29949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904"/>
            <a:stretch/>
          </p:blipFill>
          <p:spPr>
            <a:xfrm>
              <a:off x="318287" y="1158310"/>
              <a:ext cx="1646063" cy="2159224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18287" y="3317534"/>
              <a:ext cx="1646063" cy="755702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953" y="1147960"/>
            <a:ext cx="3521372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5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201255"/>
            <a:ext cx="8520600" cy="3416400"/>
          </a:xfrm>
        </p:spPr>
        <p:txBody>
          <a:bodyPr/>
          <a:lstStyle/>
          <a:p>
            <a:pPr algn="r" rtl="1"/>
            <a:endParaRPr lang="en-US" dirty="0" smtClean="0">
              <a:solidFill>
                <a:srgbClr val="7030A0"/>
              </a:solidFill>
            </a:endParaRPr>
          </a:p>
          <a:p>
            <a:pPr marL="114300" indent="0" algn="r" rtl="1">
              <a:buNone/>
            </a:pP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داخلی </a:t>
            </a: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Encoder</a:t>
            </a: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Input </a:t>
            </a: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Embedding</a:t>
            </a:r>
            <a:endParaRPr lang="en-US" dirty="0" smtClean="0">
              <a:solidFill>
                <a:srgbClr val="7030A0"/>
              </a:solidFill>
            </a:endParaRP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Positional Encoding</a:t>
            </a:r>
            <a:endParaRPr lang="fa-IR" dirty="0" smtClean="0">
              <a:solidFill>
                <a:srgbClr val="7030A0"/>
              </a:solidFill>
            </a:endParaRPr>
          </a:p>
          <a:p>
            <a:pPr marL="0" indent="0" algn="r" rtl="1">
              <a:lnSpc>
                <a:spcPct val="100000"/>
              </a:lnSpc>
              <a:buClr>
                <a:srgbClr val="7030A0"/>
              </a:buClr>
              <a:buNone/>
            </a:pPr>
            <a:r>
              <a:rPr lang="fa-IR" sz="1400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r>
              <a:rPr lang="fa-IR" sz="14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          (مکانیزم تعبیه مکانی)</a:t>
            </a:r>
            <a:endParaRPr lang="en-US" sz="1400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indent="0" algn="r" rtl="1">
              <a:lnSpc>
                <a:spcPct val="100000"/>
              </a:lnSpc>
              <a:buClr>
                <a:srgbClr val="27A058"/>
              </a:buClr>
              <a:buNone/>
            </a:pPr>
            <a:endParaRPr lang="fa-IR" dirty="0">
              <a:solidFill>
                <a:srgbClr val="7030A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700" y="1147960"/>
            <a:ext cx="1652650" cy="2994920"/>
            <a:chOff x="311700" y="1147960"/>
            <a:chExt cx="1652650" cy="29949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184"/>
            <a:stretch/>
          </p:blipFill>
          <p:spPr>
            <a:xfrm>
              <a:off x="318287" y="1147960"/>
              <a:ext cx="1646063" cy="17614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965"/>
            <a:stretch/>
          </p:blipFill>
          <p:spPr>
            <a:xfrm>
              <a:off x="311700" y="3393104"/>
              <a:ext cx="1646063" cy="749776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18287" y="2947240"/>
              <a:ext cx="1646063" cy="408079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146607" y="1396285"/>
            <a:ext cx="3810178" cy="2527717"/>
            <a:chOff x="2146607" y="1396285"/>
            <a:chExt cx="3810178" cy="25277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87180" y="1396285"/>
              <a:ext cx="3469605" cy="2527717"/>
            </a:xfrm>
            <a:prstGeom prst="rect">
              <a:avLst/>
            </a:prstGeom>
          </p:spPr>
        </p:pic>
        <p:sp>
          <p:nvSpPr>
            <p:cNvPr id="6" name="Left Brace 5"/>
            <p:cNvSpPr/>
            <p:nvPr/>
          </p:nvSpPr>
          <p:spPr>
            <a:xfrm>
              <a:off x="2546717" y="1449709"/>
              <a:ext cx="68014" cy="1943395"/>
            </a:xfrm>
            <a:prstGeom prst="lef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1426414" y="2272801"/>
              <a:ext cx="18404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latin typeface="IRANSans" panose="02040503050201020203" pitchFamily="18" charset="-78"/>
                  <a:cs typeface="IRANSans" panose="02040503050201020203" pitchFamily="18" charset="-78"/>
                </a:rPr>
                <a:t>d-dimensional vector</a:t>
              </a:r>
            </a:p>
            <a:p>
              <a:pPr algn="ctr"/>
              <a:r>
                <a:rPr lang="en-US" sz="1000" b="1" dirty="0" smtClean="0">
                  <a:latin typeface="IRANSans" panose="02040503050201020203" pitchFamily="18" charset="-78"/>
                  <a:cs typeface="IRANSans" panose="02040503050201020203" pitchFamily="18" charset="-78"/>
                </a:rPr>
                <a:t>( d = encoding dimension )</a:t>
              </a:r>
              <a:endParaRPr lang="en-US" sz="1000" b="1" dirty="0">
                <a:latin typeface="IRANSans" panose="02040503050201020203" pitchFamily="18" charset="-78"/>
                <a:cs typeface="IRANSans" panose="02040503050201020203" pitchFamily="18" charset="-78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997" y="1147960"/>
            <a:ext cx="3810178" cy="299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528394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2340" y="1198125"/>
            <a:ext cx="8520600" cy="3416400"/>
          </a:xfrm>
        </p:spPr>
        <p:txBody>
          <a:bodyPr/>
          <a:lstStyle/>
          <a:p>
            <a:pPr algn="r" rtl="1"/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lnSpc>
                <a:spcPct val="100000"/>
              </a:lnSpc>
              <a:buNone/>
            </a:pP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داخلی </a:t>
            </a: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Encoder</a:t>
            </a: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Input Embedding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Positional </a:t>
            </a: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Encoding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Multi-Head attention</a:t>
            </a:r>
          </a:p>
          <a:p>
            <a:pPr marL="800100" lvl="1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self attention</a:t>
            </a:r>
          </a:p>
          <a:p>
            <a:pPr marL="800100" lvl="1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multi-head self attention</a:t>
            </a: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800100" lvl="1" algn="r" rtl="1">
              <a:lnSpc>
                <a:spcPct val="100000"/>
              </a:lnSpc>
              <a:buClr>
                <a:srgbClr val="7030A0"/>
              </a:buClr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بردارهای بازنمایی </a:t>
            </a: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Q,K,V</a:t>
            </a: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۱۲۸ تایی</a:t>
            </a: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800100" lvl="1" algn="r" rtl="1">
              <a:lnSpc>
                <a:spcPct val="100000"/>
              </a:lnSpc>
              <a:buClr>
                <a:srgbClr val="7030A0"/>
              </a:buClr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فایده</a:t>
            </a:r>
            <a:endParaRPr lang="en-US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1700" y="1147959"/>
            <a:ext cx="1652650" cy="2994921"/>
            <a:chOff x="311700" y="1147959"/>
            <a:chExt cx="1652650" cy="29949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2884"/>
            <a:stretch/>
          </p:blipFill>
          <p:spPr>
            <a:xfrm>
              <a:off x="318287" y="1147959"/>
              <a:ext cx="1646063" cy="11115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65"/>
            <a:stretch/>
          </p:blipFill>
          <p:spPr>
            <a:xfrm>
              <a:off x="318287" y="2743200"/>
              <a:ext cx="1646063" cy="139968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11700" y="2290241"/>
              <a:ext cx="1646063" cy="408079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7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6246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679" y="1147959"/>
            <a:ext cx="5044877" cy="228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679" y="1477981"/>
            <a:ext cx="2756343" cy="26649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1700" y="1147959"/>
            <a:ext cx="1652650" cy="2994921"/>
            <a:chOff x="311700" y="1147959"/>
            <a:chExt cx="1652650" cy="29949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2884"/>
            <a:stretch/>
          </p:blipFill>
          <p:spPr>
            <a:xfrm>
              <a:off x="318287" y="1147959"/>
              <a:ext cx="1646063" cy="11115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65"/>
            <a:stretch/>
          </p:blipFill>
          <p:spPr>
            <a:xfrm>
              <a:off x="318287" y="2743200"/>
              <a:ext cx="1646063" cy="139968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11700" y="2290241"/>
              <a:ext cx="1646063" cy="408079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 Placeholder 1"/>
          <p:cNvSpPr>
            <a:spLocks noGrp="1"/>
          </p:cNvSpPr>
          <p:nvPr>
            <p:ph type="body" idx="1"/>
          </p:nvPr>
        </p:nvSpPr>
        <p:spPr>
          <a:xfrm>
            <a:off x="192340" y="1243450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self-attention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6237" y="1362533"/>
            <a:ext cx="226712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2244436" y="1866585"/>
            <a:ext cx="45719" cy="249382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9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6246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92340" y="1243450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self-attention</a:t>
            </a: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1700" y="1147959"/>
            <a:ext cx="1652650" cy="2994921"/>
            <a:chOff x="311700" y="1147959"/>
            <a:chExt cx="1652650" cy="29949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2884"/>
            <a:stretch/>
          </p:blipFill>
          <p:spPr>
            <a:xfrm>
              <a:off x="318287" y="1147959"/>
              <a:ext cx="1646063" cy="11115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65"/>
            <a:stretch/>
          </p:blipFill>
          <p:spPr>
            <a:xfrm>
              <a:off x="318287" y="2743200"/>
              <a:ext cx="1646063" cy="139968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11700" y="2290241"/>
              <a:ext cx="1646063" cy="408079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3710" y="157626"/>
            <a:ext cx="4560396" cy="467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3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6246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297" y="1147959"/>
            <a:ext cx="3332999" cy="159524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11700" y="1147959"/>
            <a:ext cx="1652650" cy="2994921"/>
            <a:chOff x="311700" y="1147959"/>
            <a:chExt cx="1652650" cy="29949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2884"/>
            <a:stretch/>
          </p:blipFill>
          <p:spPr>
            <a:xfrm>
              <a:off x="318287" y="1147959"/>
              <a:ext cx="1646063" cy="11115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65"/>
            <a:stretch/>
          </p:blipFill>
          <p:spPr>
            <a:xfrm>
              <a:off x="318287" y="2743200"/>
              <a:ext cx="1646063" cy="139968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11700" y="2290241"/>
              <a:ext cx="1646063" cy="408079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"/>
          <p:cNvSpPr>
            <a:spLocks noGrp="1"/>
          </p:cNvSpPr>
          <p:nvPr>
            <p:ph type="body" idx="1"/>
          </p:nvPr>
        </p:nvSpPr>
        <p:spPr>
          <a:xfrm>
            <a:off x="192340" y="1243450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self-attention</a:t>
            </a: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31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6246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1700" y="1147959"/>
            <a:ext cx="1652650" cy="2994921"/>
            <a:chOff x="311700" y="1147959"/>
            <a:chExt cx="1652650" cy="29949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2884"/>
            <a:stretch/>
          </p:blipFill>
          <p:spPr>
            <a:xfrm>
              <a:off x="318287" y="1147959"/>
              <a:ext cx="1646063" cy="1111591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265"/>
            <a:stretch/>
          </p:blipFill>
          <p:spPr>
            <a:xfrm>
              <a:off x="318287" y="2743200"/>
              <a:ext cx="1646063" cy="139968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11700" y="2290241"/>
              <a:ext cx="1646063" cy="408079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 Placeholder 1"/>
          <p:cNvSpPr>
            <a:spLocks noGrp="1"/>
          </p:cNvSpPr>
          <p:nvPr>
            <p:ph type="body" idx="1"/>
          </p:nvPr>
        </p:nvSpPr>
        <p:spPr>
          <a:xfrm>
            <a:off x="192340" y="1243450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multi-head attention</a:t>
            </a:r>
            <a:endParaRPr lang="en-US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97" y="1147959"/>
            <a:ext cx="2110923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8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210235"/>
            <a:ext cx="8520600" cy="3416400"/>
          </a:xfrm>
        </p:spPr>
        <p:txBody>
          <a:bodyPr/>
          <a:lstStyle/>
          <a:p>
            <a:pPr algn="r" rtl="1"/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داخلی </a:t>
            </a: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Encoder</a:t>
            </a: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Input Embedding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Positional Encoding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Multi-Head </a:t>
            </a: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attention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Add &amp; Norm</a:t>
            </a:r>
          </a:p>
          <a:p>
            <a:pPr marL="800100" lvl="1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Layer Normalization</a:t>
            </a: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800100" lvl="1" algn="r" rtl="1">
              <a:lnSpc>
                <a:spcPct val="100000"/>
              </a:lnSpc>
              <a:buClr>
                <a:srgbClr val="7030A0"/>
              </a:buClr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فایده‌ی نرمالیزیشن</a:t>
            </a:r>
            <a:endParaRPr lang="en-US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1700" y="1147960"/>
            <a:ext cx="1652650" cy="2994920"/>
            <a:chOff x="311700" y="1147960"/>
            <a:chExt cx="1652650" cy="29949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11700" y="2115967"/>
              <a:ext cx="1646063" cy="24182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58"/>
            <a:stretch/>
          </p:blipFill>
          <p:spPr>
            <a:xfrm>
              <a:off x="311700" y="2395576"/>
              <a:ext cx="1646063" cy="174730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940"/>
            <a:stretch/>
          </p:blipFill>
          <p:spPr>
            <a:xfrm>
              <a:off x="318287" y="1154121"/>
              <a:ext cx="1646063" cy="930222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429" y="1147960"/>
            <a:ext cx="3806802" cy="236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8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92252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en-US" dirty="0" smtClean="0"/>
          </a:p>
          <a:p>
            <a:pPr marL="114300" indent="0" algn="r" rtl="1">
              <a:buNone/>
            </a:pP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داخلی </a:t>
            </a: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Encoder</a:t>
            </a: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Input Embedding</a:t>
            </a:r>
            <a:endParaRPr lang="en-US" dirty="0">
              <a:solidFill>
                <a:srgbClr val="7030A0"/>
              </a:solidFill>
            </a:endParaRP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Positional Encoding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Multi-Head attention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Add &amp; </a:t>
            </a:r>
            <a:r>
              <a:rPr lang="en-US" dirty="0" smtClean="0">
                <a:solidFill>
                  <a:srgbClr val="7030A0"/>
                </a:solidFill>
              </a:rPr>
              <a:t>Norm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Feed Forward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1700" y="1147960"/>
            <a:ext cx="1652650" cy="2994920"/>
            <a:chOff x="311700" y="1147960"/>
            <a:chExt cx="1652650" cy="29949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11700" y="1532200"/>
              <a:ext cx="1646063" cy="420124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286" b="-1"/>
            <a:stretch/>
          </p:blipFill>
          <p:spPr>
            <a:xfrm>
              <a:off x="311700" y="1995056"/>
              <a:ext cx="1646063" cy="214782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071"/>
            <a:stretch/>
          </p:blipFill>
          <p:spPr>
            <a:xfrm>
              <a:off x="318287" y="1154121"/>
              <a:ext cx="1646063" cy="3572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137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2119459" y="1267827"/>
            <a:ext cx="4107981" cy="3048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457200" lvl="0" indent="-400050" algn="r" rtl="1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Ubuntu"/>
              <a:buAutoNum type="arabicPeriod"/>
            </a:pPr>
            <a:r>
              <a:rPr lang="fa-IR" sz="2400" dirty="0" smtClean="0">
                <a:solidFill>
                  <a:srgbClr val="666666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مقدمه</a:t>
            </a:r>
            <a:endParaRPr sz="2400" dirty="0">
              <a:solidFill>
                <a:srgbClr val="666666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400050" algn="r" rtl="1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Ubuntu"/>
              <a:buAutoNum type="arabicPeriod"/>
            </a:pPr>
            <a:r>
              <a:rPr lang="fa-IR" sz="2400" dirty="0" smtClean="0">
                <a:solidFill>
                  <a:srgbClr val="666666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ارائه مطالعات</a:t>
            </a:r>
            <a:endParaRPr sz="2400" dirty="0">
              <a:solidFill>
                <a:srgbClr val="666666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400050" algn="r" rtl="1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Ubuntu"/>
              <a:buAutoNum type="arabicPeriod"/>
            </a:pPr>
            <a:r>
              <a:rPr lang="fa-IR" sz="2400" dirty="0" smtClean="0">
                <a:solidFill>
                  <a:srgbClr val="666666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نتیجه‌گیری</a:t>
            </a:r>
            <a:endParaRPr lang="en-US" sz="2400" dirty="0" smtClean="0">
              <a:solidFill>
                <a:srgbClr val="666666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400050" algn="r" rtl="1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700"/>
              <a:buFont typeface="Ubuntu"/>
              <a:buAutoNum type="arabicPeriod"/>
            </a:pPr>
            <a:r>
              <a:rPr lang="fa-IR" sz="2400" dirty="0" smtClean="0">
                <a:solidFill>
                  <a:srgbClr val="666666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معرفی مراجع</a:t>
            </a:r>
            <a:endParaRPr sz="2400" dirty="0">
              <a:solidFill>
                <a:srgbClr val="666666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900" b="1" dirty="0" smtClean="0">
                <a:solidFill>
                  <a:srgbClr val="0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فهرست مطالب</a:t>
            </a:r>
            <a:endParaRPr sz="3900" b="1" dirty="0">
              <a:solidFill>
                <a:srgbClr val="0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</a:t>
            </a:fld>
            <a:endParaRPr dirty="0"/>
          </a:p>
        </p:txBody>
      </p:sp>
      <p:cxnSp>
        <p:nvCxnSpPr>
          <p:cNvPr id="68" name="Google Shape;68;p14"/>
          <p:cNvCxnSpPr/>
          <p:nvPr/>
        </p:nvCxnSpPr>
        <p:spPr>
          <a:xfrm>
            <a:off x="4173450" y="4571975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92252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en-US" dirty="0" smtClean="0"/>
          </a:p>
          <a:p>
            <a:pPr marL="114300" indent="0" algn="r" rtl="1">
              <a:buNone/>
            </a:pP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داخلی </a:t>
            </a: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Encoder</a:t>
            </a: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Input Embedding</a:t>
            </a:r>
            <a:endParaRPr lang="en-US" dirty="0">
              <a:solidFill>
                <a:srgbClr val="7030A0"/>
              </a:solidFill>
            </a:endParaRP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Positional Encoding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Multi-Head attention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Add &amp; </a:t>
            </a:r>
            <a:r>
              <a:rPr lang="en-US" dirty="0" smtClean="0">
                <a:solidFill>
                  <a:srgbClr val="7030A0"/>
                </a:solidFill>
              </a:rPr>
              <a:t>Norm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Feed Forward</a:t>
            </a:r>
            <a:endParaRPr lang="fa-IR" dirty="0" smtClean="0">
              <a:solidFill>
                <a:srgbClr val="7030A0"/>
              </a:solidFill>
            </a:endParaRP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Residual connection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1700" y="1147960"/>
            <a:ext cx="1652650" cy="2994920"/>
            <a:chOff x="311700" y="1147960"/>
            <a:chExt cx="1652650" cy="29949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808601" y="2093296"/>
              <a:ext cx="256939" cy="31739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183" b="-1"/>
            <a:stretch/>
          </p:blipFill>
          <p:spPr>
            <a:xfrm>
              <a:off x="311700" y="2471147"/>
              <a:ext cx="1646063" cy="1671733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808600" y="1338853"/>
              <a:ext cx="256939" cy="31739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32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92252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en-US" dirty="0" smtClean="0"/>
          </a:p>
          <a:p>
            <a:pPr marL="114300" indent="0" algn="r" rtl="1">
              <a:buNone/>
            </a:pP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داخلی </a:t>
            </a: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Encoder</a:t>
            </a: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Input Embedding</a:t>
            </a:r>
            <a:endParaRPr lang="en-US" dirty="0">
              <a:solidFill>
                <a:srgbClr val="7030A0"/>
              </a:solidFill>
            </a:endParaRP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Positional Encoding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Multi-Head attention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Add &amp; </a:t>
            </a:r>
            <a:r>
              <a:rPr lang="en-US" dirty="0" smtClean="0">
                <a:solidFill>
                  <a:srgbClr val="7030A0"/>
                </a:solidFill>
              </a:rPr>
              <a:t>Norm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Feed Forward</a:t>
            </a:r>
            <a:endParaRPr lang="fa-IR" dirty="0" smtClean="0">
              <a:solidFill>
                <a:srgbClr val="7030A0"/>
              </a:solidFill>
            </a:endParaRP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Residual connection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err="1" smtClean="0">
                <a:solidFill>
                  <a:srgbClr val="7030A0"/>
                </a:solidFill>
              </a:rPr>
              <a:t>Nx</a:t>
            </a: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18287" y="1147960"/>
            <a:ext cx="1646063" cy="2994920"/>
            <a:chOff x="318287" y="1147960"/>
            <a:chExt cx="1646063" cy="29949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287" y="1147960"/>
              <a:ext cx="1646063" cy="299492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7"/>
            <a:stretch/>
          </p:blipFill>
          <p:spPr>
            <a:xfrm>
              <a:off x="733031" y="1147960"/>
              <a:ext cx="1231319" cy="2994920"/>
            </a:xfrm>
            <a:prstGeom prst="rect">
              <a:avLst/>
            </a:prstGeom>
          </p:spPr>
        </p:pic>
        <p:sp>
          <p:nvSpPr>
            <p:cNvPr id="15" name="Rounded Rectangle 14"/>
            <p:cNvSpPr/>
            <p:nvPr/>
          </p:nvSpPr>
          <p:spPr>
            <a:xfrm>
              <a:off x="453422" y="2017726"/>
              <a:ext cx="256938" cy="31739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558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algn="r" rtl="1"/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Decoder</a:t>
            </a: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 در ۲ فاز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fa-IR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فاز آموزش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fa-IR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فاز آزمون</a:t>
            </a:r>
            <a:endParaRPr lang="en-US" sz="1600" dirty="0">
              <a:solidFill>
                <a:srgbClr val="7030A0"/>
              </a:solidFill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داخلی </a:t>
            </a:r>
            <a:r>
              <a:rPr lang="en-US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Decoder</a:t>
            </a: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Masked Multi-Head attention</a:t>
            </a:r>
            <a:endParaRPr lang="en-US" sz="1600" dirty="0">
              <a:solidFill>
                <a:srgbClr val="7030A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52"/>
            <a:stretch/>
          </p:blipFill>
          <p:spPr>
            <a:xfrm>
              <a:off x="257204" y="3438447"/>
              <a:ext cx="1836579" cy="15847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0"/>
            <a:stretch/>
          </p:blipFill>
          <p:spPr>
            <a:xfrm>
              <a:off x="277884" y="184043"/>
              <a:ext cx="1836579" cy="268762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57204" y="2913231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93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52"/>
            <a:stretch/>
          </p:blipFill>
          <p:spPr>
            <a:xfrm>
              <a:off x="257204" y="3438447"/>
              <a:ext cx="1836579" cy="15847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0"/>
            <a:stretch/>
          </p:blipFill>
          <p:spPr>
            <a:xfrm>
              <a:off x="277884" y="184043"/>
              <a:ext cx="1836579" cy="268762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57204" y="2913231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887" y="1388548"/>
            <a:ext cx="5219403" cy="243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1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52"/>
            <a:stretch/>
          </p:blipFill>
          <p:spPr>
            <a:xfrm>
              <a:off x="257204" y="3438447"/>
              <a:ext cx="1836579" cy="15847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0"/>
            <a:stretch/>
          </p:blipFill>
          <p:spPr>
            <a:xfrm>
              <a:off x="277884" y="184043"/>
              <a:ext cx="1836579" cy="268762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57204" y="2913231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08549" y="1174750"/>
            <a:ext cx="5602812" cy="2534255"/>
            <a:chOff x="2493227" y="1223961"/>
            <a:chExt cx="5602812" cy="2534255"/>
          </a:xfrm>
        </p:grpSpPr>
        <p:sp>
          <p:nvSpPr>
            <p:cNvPr id="5" name="Rectangle 4"/>
            <p:cNvSpPr/>
            <p:nvPr/>
          </p:nvSpPr>
          <p:spPr>
            <a:xfrm>
              <a:off x="4210176" y="2260568"/>
              <a:ext cx="2523133" cy="57433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Decoder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8" name="Straight Arrow Connector 7"/>
            <p:cNvCxnSpPr>
              <a:endCxn id="5" idx="1"/>
            </p:cNvCxnSpPr>
            <p:nvPr/>
          </p:nvCxnSpPr>
          <p:spPr>
            <a:xfrm>
              <a:off x="3831412" y="2547735"/>
              <a:ext cx="37876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493227" y="2371175"/>
              <a:ext cx="1433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Encoder output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V="1">
              <a:off x="4488873" y="2833252"/>
              <a:ext cx="5192" cy="3352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4975849" y="2833252"/>
              <a:ext cx="0" cy="3352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5457633" y="2839160"/>
              <a:ext cx="1" cy="32345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5932264" y="2841047"/>
              <a:ext cx="1312" cy="3196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6421201" y="2848604"/>
              <a:ext cx="1" cy="3045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4488873" y="1921520"/>
              <a:ext cx="5192" cy="3352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V="1">
              <a:off x="4975849" y="1921520"/>
              <a:ext cx="0" cy="3352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5457633" y="1927428"/>
              <a:ext cx="1" cy="32345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5932264" y="1929315"/>
              <a:ext cx="1312" cy="31967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6421201" y="1936872"/>
              <a:ext cx="1" cy="30456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210176" y="3153167"/>
              <a:ext cx="6492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SOS</a:t>
              </a:r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859412" y="3153167"/>
              <a:ext cx="2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184483" y="3153167"/>
              <a:ext cx="625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have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810211" y="3153167"/>
              <a:ext cx="2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44148" y="3153167"/>
              <a:ext cx="445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car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26781" y="3450439"/>
              <a:ext cx="486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x1</a:t>
              </a:r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801428" y="3450439"/>
              <a:ext cx="486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x2</a:t>
              </a:r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271235" y="3450439"/>
              <a:ext cx="486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x3</a:t>
              </a:r>
              <a:endParaRPr 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48115" y="3450439"/>
              <a:ext cx="486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x4</a:t>
              </a:r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70641" y="3450439"/>
              <a:ext cx="486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x5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030604" y="3301382"/>
              <a:ext cx="1065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x6 = EOS</a:t>
              </a:r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354716" y="1528309"/>
              <a:ext cx="2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685896" y="1528309"/>
              <a:ext cx="625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have</a:t>
              </a:r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87685" y="1528309"/>
              <a:ext cx="2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86431" y="1528309"/>
              <a:ext cx="4458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car</a:t>
              </a:r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184267" y="1528309"/>
              <a:ext cx="689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EOS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193265" y="1223961"/>
              <a:ext cx="730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Pr</a:t>
              </a:r>
              <a:r>
                <a:rPr lang="en-US" sz="1200" dirty="0" smtClean="0"/>
                <a:t>(x2)</a:t>
              </a:r>
              <a:endParaRPr 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685896" y="1223961"/>
              <a:ext cx="730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Pr</a:t>
              </a:r>
              <a:r>
                <a:rPr lang="en-US" sz="1200" dirty="0" smtClean="0"/>
                <a:t>(x3)</a:t>
              </a:r>
              <a:endParaRPr lang="en-US" sz="1200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98442" y="1223961"/>
              <a:ext cx="730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Pr</a:t>
              </a:r>
              <a:r>
                <a:rPr lang="en-US" sz="1200" dirty="0" smtClean="0"/>
                <a:t>(x4)</a:t>
              </a:r>
              <a:endParaRPr lang="en-US" sz="12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683773" y="1223961"/>
              <a:ext cx="730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Pr</a:t>
              </a:r>
              <a:r>
                <a:rPr lang="en-US" sz="1200" dirty="0" smtClean="0"/>
                <a:t>(x5)</a:t>
              </a:r>
              <a:endParaRPr 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234372" y="1223961"/>
              <a:ext cx="73001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Pr</a:t>
              </a:r>
              <a:r>
                <a:rPr lang="en-US" sz="1200" dirty="0" smtClean="0"/>
                <a:t>(x6)</a:t>
              </a:r>
              <a:endParaRPr lang="en-US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529495" y="3973987"/>
            <a:ext cx="4003480" cy="333616"/>
            <a:chOff x="3298217" y="4040137"/>
            <a:chExt cx="4003480" cy="333616"/>
          </a:xfrm>
        </p:grpSpPr>
        <p:sp>
          <p:nvSpPr>
            <p:cNvPr id="58" name="TextBox 57"/>
            <p:cNvSpPr txBox="1"/>
            <p:nvPr/>
          </p:nvSpPr>
          <p:spPr>
            <a:xfrm>
              <a:off x="3321551" y="4047931"/>
              <a:ext cx="39801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Comic Sans MS" panose="030F0702030302020204" pitchFamily="66" charset="0"/>
                </a:rPr>
                <a:t>Pr</a:t>
              </a:r>
              <a:r>
                <a:rPr lang="en-US" dirty="0" smtClean="0">
                  <a:latin typeface="Comic Sans MS" panose="030F0702030302020204" pitchFamily="66" charset="0"/>
                </a:rPr>
                <a:t>(x4) = </a:t>
              </a:r>
              <a:r>
                <a:rPr lang="en-US" dirty="0" err="1" smtClean="0">
                  <a:latin typeface="Comic Sans MS" panose="030F0702030302020204" pitchFamily="66" charset="0"/>
                </a:rPr>
                <a:t>Pr</a:t>
              </a:r>
              <a:r>
                <a:rPr lang="en-US" dirty="0" smtClean="0">
                  <a:latin typeface="Comic Sans MS" panose="030F0702030302020204" pitchFamily="66" charset="0"/>
                </a:rPr>
                <a:t>(x4 | Encoder output, x1, x2, x3)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98217" y="4040137"/>
              <a:ext cx="3835614" cy="333616"/>
            </a:xfrm>
            <a:prstGeom prst="rect">
              <a:avLst/>
            </a:prstGeom>
            <a:noFill/>
            <a:ln w="190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Explosion 1 29"/>
          <p:cNvSpPr/>
          <p:nvPr/>
        </p:nvSpPr>
        <p:spPr>
          <a:xfrm>
            <a:off x="5889264" y="3376495"/>
            <a:ext cx="321981" cy="35388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xplosion 1 62"/>
          <p:cNvSpPr/>
          <p:nvPr/>
        </p:nvSpPr>
        <p:spPr>
          <a:xfrm>
            <a:off x="6419545" y="3376495"/>
            <a:ext cx="321981" cy="35388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xplosion 1 63"/>
          <p:cNvSpPr/>
          <p:nvPr/>
        </p:nvSpPr>
        <p:spPr>
          <a:xfrm>
            <a:off x="7646941" y="3234792"/>
            <a:ext cx="321981" cy="35388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30"/>
          <p:cNvSpPr/>
          <p:nvPr/>
        </p:nvSpPr>
        <p:spPr>
          <a:xfrm>
            <a:off x="5388980" y="1404798"/>
            <a:ext cx="417239" cy="91320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Minus 66"/>
          <p:cNvSpPr/>
          <p:nvPr/>
        </p:nvSpPr>
        <p:spPr>
          <a:xfrm>
            <a:off x="2524252" y="2626770"/>
            <a:ext cx="1586769" cy="48315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inus 67"/>
          <p:cNvSpPr/>
          <p:nvPr/>
        </p:nvSpPr>
        <p:spPr>
          <a:xfrm>
            <a:off x="4415499" y="3647632"/>
            <a:ext cx="417239" cy="91320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Minus 68"/>
          <p:cNvSpPr/>
          <p:nvPr/>
        </p:nvSpPr>
        <p:spPr>
          <a:xfrm>
            <a:off x="4892256" y="3648064"/>
            <a:ext cx="417239" cy="91320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Minus 69"/>
          <p:cNvSpPr/>
          <p:nvPr/>
        </p:nvSpPr>
        <p:spPr>
          <a:xfrm>
            <a:off x="5384746" y="3647855"/>
            <a:ext cx="417239" cy="91320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0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3" grpId="0" animBg="1"/>
      <p:bldP spid="64" grpId="0" animBg="1"/>
      <p:bldP spid="31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52"/>
            <a:stretch/>
          </p:blipFill>
          <p:spPr>
            <a:xfrm>
              <a:off x="257204" y="3438447"/>
              <a:ext cx="1836579" cy="15847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0"/>
            <a:stretch/>
          </p:blipFill>
          <p:spPr>
            <a:xfrm>
              <a:off x="277884" y="184043"/>
              <a:ext cx="1836579" cy="268762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57204" y="2913231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31275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896"/>
          <a:stretch/>
        </p:blipFill>
        <p:spPr>
          <a:xfrm>
            <a:off x="2475872" y="1152264"/>
            <a:ext cx="5375878" cy="29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5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52"/>
            <a:stretch/>
          </p:blipFill>
          <p:spPr>
            <a:xfrm>
              <a:off x="257204" y="3438447"/>
              <a:ext cx="1836579" cy="15847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0"/>
            <a:stretch/>
          </p:blipFill>
          <p:spPr>
            <a:xfrm>
              <a:off x="277884" y="184043"/>
              <a:ext cx="1836579" cy="268762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57204" y="2913231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31275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896"/>
          <a:stretch/>
        </p:blipFill>
        <p:spPr>
          <a:xfrm>
            <a:off x="2475872" y="1152264"/>
            <a:ext cx="5375878" cy="2902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97" y="1151602"/>
            <a:ext cx="5421612" cy="28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2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52"/>
            <a:stretch/>
          </p:blipFill>
          <p:spPr>
            <a:xfrm>
              <a:off x="257204" y="3438447"/>
              <a:ext cx="1836579" cy="15847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0"/>
            <a:stretch/>
          </p:blipFill>
          <p:spPr>
            <a:xfrm>
              <a:off x="277884" y="184043"/>
              <a:ext cx="1836579" cy="268762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57204" y="2913231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31275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896"/>
          <a:stretch/>
        </p:blipFill>
        <p:spPr>
          <a:xfrm>
            <a:off x="2475872" y="1152264"/>
            <a:ext cx="5375878" cy="2902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97" y="1151602"/>
            <a:ext cx="5421612" cy="2888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799" y="1130611"/>
            <a:ext cx="5443926" cy="28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7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52"/>
            <a:stretch/>
          </p:blipFill>
          <p:spPr>
            <a:xfrm>
              <a:off x="257204" y="3438447"/>
              <a:ext cx="1836579" cy="15847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0"/>
            <a:stretch/>
          </p:blipFill>
          <p:spPr>
            <a:xfrm>
              <a:off x="277884" y="184043"/>
              <a:ext cx="1836579" cy="268762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57204" y="2913231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31275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896"/>
          <a:stretch/>
        </p:blipFill>
        <p:spPr>
          <a:xfrm>
            <a:off x="2475872" y="1152264"/>
            <a:ext cx="5375878" cy="2902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97" y="1151602"/>
            <a:ext cx="5421612" cy="2888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799" y="1130611"/>
            <a:ext cx="5443926" cy="28999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5799" y="1149602"/>
            <a:ext cx="5450610" cy="291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4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52"/>
            <a:stretch/>
          </p:blipFill>
          <p:spPr>
            <a:xfrm>
              <a:off x="257204" y="3438447"/>
              <a:ext cx="1836579" cy="15847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0"/>
            <a:stretch/>
          </p:blipFill>
          <p:spPr>
            <a:xfrm>
              <a:off x="277884" y="184043"/>
              <a:ext cx="1836579" cy="268762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57204" y="2913231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31275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/>
          <a:srcRect r="896"/>
          <a:stretch/>
        </p:blipFill>
        <p:spPr>
          <a:xfrm>
            <a:off x="2475872" y="1152264"/>
            <a:ext cx="5375878" cy="2902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797" y="1151602"/>
            <a:ext cx="5421612" cy="2888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5799" y="1130611"/>
            <a:ext cx="5443926" cy="28999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5799" y="1149602"/>
            <a:ext cx="5450610" cy="2911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1025" y="1138794"/>
            <a:ext cx="5478700" cy="294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7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A058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3191417" y="1496717"/>
            <a:ext cx="3854100" cy="23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</a:pPr>
            <a:r>
              <a:rPr lang="fa-IR" sz="39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۱. مقدمه</a:t>
            </a:r>
            <a:endParaRPr sz="39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cxnSp>
        <p:nvCxnSpPr>
          <p:cNvPr id="75" name="Google Shape;75;p15"/>
          <p:cNvCxnSpPr/>
          <p:nvPr/>
        </p:nvCxnSpPr>
        <p:spPr>
          <a:xfrm rot="10800000">
            <a:off x="4841999" y="2314217"/>
            <a:ext cx="0" cy="744300"/>
          </a:xfrm>
          <a:prstGeom prst="straightConnector1">
            <a:avLst/>
          </a:prstGeom>
          <a:noFill/>
          <a:ln w="114300" cap="flat" cmpd="sng">
            <a:solidFill>
              <a:srgbClr val="1668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11432" y="906317"/>
            <a:ext cx="3854100" cy="3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ناکارآمدی بازگشتی‌ها!</a:t>
            </a:r>
            <a:br>
              <a:rPr lang="fa-IR" sz="24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</a:br>
            <a:r>
              <a:rPr lang="en-US" sz="2400" b="1" dirty="0" smtClean="0">
                <a:solidFill>
                  <a:srgbClr val="FFFFFF"/>
                </a:solidFill>
                <a:latin typeface="Ubuntu" panose="020B0604020202020204" charset="0"/>
                <a:ea typeface="Ubuntu"/>
                <a:cs typeface="IRANSans" panose="02040503050201020203" pitchFamily="18" charset="-78"/>
                <a:sym typeface="Ubuntu"/>
              </a:rPr>
              <a:t>attention</a:t>
            </a:r>
            <a:r>
              <a:rPr lang="fa-IR" sz="24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 بر‌می‌خیزد!</a:t>
            </a:r>
            <a:r>
              <a:rPr lang="fa-IR" sz="25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/>
            </a:r>
            <a:br>
              <a:rPr lang="fa-IR" sz="25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</a:br>
            <a:endParaRPr sz="25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252"/>
            <a:stretch/>
          </p:blipFill>
          <p:spPr>
            <a:xfrm>
              <a:off x="257204" y="3438447"/>
              <a:ext cx="1836579" cy="15847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460"/>
            <a:stretch/>
          </p:blipFill>
          <p:spPr>
            <a:xfrm>
              <a:off x="277884" y="184043"/>
              <a:ext cx="1836579" cy="2687626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57204" y="2913231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31275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177" y="1934207"/>
            <a:ext cx="5654530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2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28"/>
            <a:stretch/>
          </p:blipFill>
          <p:spPr>
            <a:xfrm>
              <a:off x="257204" y="2735643"/>
              <a:ext cx="1836579" cy="22875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76"/>
            <a:stretch/>
          </p:blipFill>
          <p:spPr>
            <a:xfrm>
              <a:off x="277884" y="184043"/>
              <a:ext cx="1836579" cy="1931924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67543" y="2162468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31275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sz="1600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داخلی </a:t>
            </a:r>
            <a:r>
              <a:rPr lang="en-US" sz="1600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Decoder</a:t>
            </a:r>
            <a:r>
              <a:rPr lang="fa-IR" sz="1600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sz="1600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Masked Multi-Head </a:t>
            </a:r>
            <a:r>
              <a:rPr lang="en-US" sz="1600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attention</a:t>
            </a:r>
            <a:endParaRPr lang="fa-IR" sz="1600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sz="1600" dirty="0" smtClean="0">
                <a:solidFill>
                  <a:srgbClr val="7030A0"/>
                </a:solidFill>
              </a:rPr>
              <a:t>Multi-Head attention</a:t>
            </a:r>
            <a:endParaRPr lang="en-US" sz="1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2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57204" y="184043"/>
            <a:ext cx="1857259" cy="4839120"/>
            <a:chOff x="257204" y="184043"/>
            <a:chExt cx="1857259" cy="483912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728"/>
            <a:stretch/>
          </p:blipFill>
          <p:spPr>
            <a:xfrm>
              <a:off x="257204" y="2735643"/>
              <a:ext cx="1836579" cy="228752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76"/>
            <a:stretch/>
          </p:blipFill>
          <p:spPr>
            <a:xfrm>
              <a:off x="277884" y="184043"/>
              <a:ext cx="1836579" cy="1931924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67543" y="2162468"/>
              <a:ext cx="1836579" cy="525215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312756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329" y="184043"/>
            <a:ext cx="3342229" cy="2279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329" y="2615993"/>
            <a:ext cx="2837921" cy="22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4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33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57204" y="184044"/>
            <a:ext cx="1857259" cy="4839119"/>
            <a:chOff x="257204" y="184044"/>
            <a:chExt cx="1857259" cy="48391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544" y="184044"/>
              <a:ext cx="1836579" cy="483911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112"/>
            <a:stretch/>
          </p:blipFill>
          <p:spPr>
            <a:xfrm>
              <a:off x="257204" y="1979940"/>
              <a:ext cx="1836579" cy="3043223"/>
            </a:xfrm>
            <a:prstGeom prst="rect">
              <a:avLst/>
            </a:prstGeom>
          </p:spPr>
        </p:pic>
        <p:sp>
          <p:nvSpPr>
            <p:cNvPr id="16" name="Rounded Rectangle 15"/>
            <p:cNvSpPr/>
            <p:nvPr/>
          </p:nvSpPr>
          <p:spPr>
            <a:xfrm>
              <a:off x="277884" y="262505"/>
              <a:ext cx="1836579" cy="166453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</a:t>
            </a: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داخلی </a:t>
            </a: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Decoder</a:t>
            </a:r>
            <a:r>
              <a:rPr lang="fa-IR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ها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Masked Multi-Head attention</a:t>
            </a:r>
            <a:endParaRPr lang="fa-IR" dirty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>
                <a:solidFill>
                  <a:srgbClr val="7030A0"/>
                </a:solidFill>
              </a:rPr>
              <a:t>Multi-Head </a:t>
            </a:r>
            <a:r>
              <a:rPr lang="en-US" dirty="0" smtClean="0">
                <a:solidFill>
                  <a:srgbClr val="7030A0"/>
                </a:solidFill>
              </a:rPr>
              <a:t>attention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Feed Forward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Add &amp; Norm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Linear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err="1" smtClean="0">
                <a:solidFill>
                  <a:srgbClr val="7030A0"/>
                </a:solidFill>
              </a:rPr>
              <a:t>Softmax</a:t>
            </a:r>
            <a:endParaRPr lang="en-US" dirty="0" smtClean="0">
              <a:solidFill>
                <a:srgbClr val="7030A0"/>
              </a:solidFill>
            </a:endParaRP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smtClean="0">
                <a:solidFill>
                  <a:srgbClr val="7030A0"/>
                </a:solidFill>
              </a:rPr>
              <a:t>Residual connection</a:t>
            </a:r>
          </a:p>
          <a:p>
            <a:pPr marL="342900" algn="r" rtl="1">
              <a:lnSpc>
                <a:spcPct val="100000"/>
              </a:lnSpc>
              <a:buClr>
                <a:srgbClr val="7030A0"/>
              </a:buClr>
            </a:pPr>
            <a:r>
              <a:rPr lang="en-US" dirty="0" err="1" smtClean="0">
                <a:solidFill>
                  <a:srgbClr val="7030A0"/>
                </a:solidFill>
              </a:rPr>
              <a:t>Nx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724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08" y="487156"/>
            <a:ext cx="5966977" cy="416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6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35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انواع مدلهای موجود در مقاله</a:t>
            </a: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60" y="2087274"/>
            <a:ext cx="7559695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6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نتایج مقاله</a:t>
            </a: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9" y="1327598"/>
            <a:ext cx="6629975" cy="29491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06132" y="3731553"/>
            <a:ext cx="362737" cy="385409"/>
          </a:xfrm>
          <a:prstGeom prst="rect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65382" y="3734354"/>
            <a:ext cx="362737" cy="385409"/>
          </a:xfrm>
          <a:prstGeom prst="rect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7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37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9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نتایج مقاله</a:t>
            </a: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62" y="1284256"/>
            <a:ext cx="6419668" cy="297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0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 rtl="1"/>
            <a:r>
              <a:rPr lang="fa-IR" sz="2400" dirty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7030A0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7030A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38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DEC8EE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26208" y="1160356"/>
            <a:ext cx="8520600" cy="3416400"/>
          </a:xfrm>
        </p:spPr>
        <p:txBody>
          <a:bodyPr/>
          <a:lstStyle/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59" name="Text Placeholder 1"/>
          <p:cNvSpPr txBox="1">
            <a:spLocks/>
          </p:cNvSpPr>
          <p:nvPr/>
        </p:nvSpPr>
        <p:spPr>
          <a:xfrm>
            <a:off x="363120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7030A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نتایج مقاله</a:t>
            </a:r>
            <a:endParaRPr lang="en-US" dirty="0" smtClean="0">
              <a:solidFill>
                <a:srgbClr val="7030A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66" y="1565970"/>
            <a:ext cx="5944115" cy="25605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4499" y="2788542"/>
            <a:ext cx="3930503" cy="143584"/>
          </a:xfrm>
          <a:prstGeom prst="rect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364499" y="3560618"/>
            <a:ext cx="3930503" cy="143584"/>
          </a:xfrm>
          <a:prstGeom prst="rect">
            <a:avLst/>
          </a:prstGeom>
          <a:solidFill>
            <a:srgbClr val="FFFF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6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7D24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4247049" y="1420990"/>
            <a:ext cx="3854100" cy="23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32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39</a:t>
            </a:fld>
            <a:endParaRPr/>
          </a:p>
        </p:txBody>
      </p:sp>
      <p:cxnSp>
        <p:nvCxnSpPr>
          <p:cNvPr id="317" name="Google Shape;317;p36"/>
          <p:cNvCxnSpPr/>
          <p:nvPr/>
        </p:nvCxnSpPr>
        <p:spPr>
          <a:xfrm rot="10800000">
            <a:off x="4608068" y="2238490"/>
            <a:ext cx="0" cy="744300"/>
          </a:xfrm>
          <a:prstGeom prst="straightConnector1">
            <a:avLst/>
          </a:prstGeom>
          <a:noFill/>
          <a:ln w="11430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897759" y="570177"/>
            <a:ext cx="3854100" cy="3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1">
              <a:lnSpc>
                <a:spcPct val="150000"/>
              </a:lnSpc>
            </a:pPr>
            <a:r>
              <a:rPr lang="fa-IR" sz="20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پیشروی ترنسفورمرها در زمینه پردازش </a:t>
            </a:r>
            <a:r>
              <a:rPr lang="fa-IR" sz="2000" b="1" dirty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تصویر!</a:t>
            </a:r>
            <a:endParaRPr sz="2000" b="1" dirty="0">
              <a:solidFill>
                <a:srgbClr val="FFFFFF"/>
              </a:solidFill>
              <a:latin typeface="Ubuntu" panose="020B0604020202020204" charset="0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00470" y="2161309"/>
            <a:ext cx="61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b="1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(ادامه)</a:t>
            </a:r>
            <a:endParaRPr lang="en-US" sz="1200" b="1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121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ناکارآمدی بازگشتی‌ها!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424545" y="1606770"/>
            <a:ext cx="6322263" cy="29010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شبکه‌های </a:t>
            </a:r>
            <a:r>
              <a:rPr lang="en-US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RNN</a:t>
            </a:r>
            <a:endParaRPr lang="fa-IR" dirty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342900" algn="r" rtl="1">
              <a:lnSpc>
                <a:spcPct val="100000"/>
              </a:lnSpc>
              <a:buClr>
                <a:srgbClr val="27A058"/>
              </a:buClr>
            </a:pPr>
            <a:r>
              <a:rPr lang="fa-IR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توضیح</a:t>
            </a:r>
          </a:p>
          <a:p>
            <a:pPr marL="342900" algn="r" rtl="1">
              <a:lnSpc>
                <a:spcPct val="100000"/>
              </a:lnSpc>
              <a:buClr>
                <a:srgbClr val="27A058"/>
              </a:buClr>
            </a:pPr>
            <a:r>
              <a:rPr lang="fa-IR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ضعف</a:t>
            </a:r>
          </a:p>
          <a:p>
            <a:pPr marL="800100" lvl="1" algn="r" rtl="1">
              <a:lnSpc>
                <a:spcPct val="100000"/>
              </a:lnSpc>
              <a:buClr>
                <a:srgbClr val="27A058"/>
              </a:buClr>
            </a:pPr>
            <a:r>
              <a:rPr lang="fa-IR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ناپایداری گرادیان‌ها</a:t>
            </a:r>
          </a:p>
          <a:p>
            <a:pPr marL="800100" lvl="1" algn="r" rtl="1">
              <a:lnSpc>
                <a:spcPct val="100000"/>
              </a:lnSpc>
              <a:buClr>
                <a:srgbClr val="27A058"/>
              </a:buClr>
            </a:pPr>
            <a:r>
              <a:rPr lang="fa-IR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فراموش کردن ورودی‌های اول شبکه</a:t>
            </a:r>
            <a:endParaRPr lang="fa-IR" sz="2000" dirty="0" smtClean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fa-IR" sz="2000" dirty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27A058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27A05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smtClean="0">
                <a:solidFill>
                  <a:srgbClr val="B3DBC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۱. مقدمه</a:t>
            </a:r>
            <a:endParaRPr sz="1800" b="1" dirty="0">
              <a:solidFill>
                <a:srgbClr val="B3DBC3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4" y="808931"/>
            <a:ext cx="3895020" cy="1064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344" y="1975511"/>
            <a:ext cx="4845064" cy="2465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27D24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4244154" y="1451218"/>
            <a:ext cx="4588146" cy="23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chemeClr val="tx1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Vi</a:t>
            </a:r>
            <a:r>
              <a:rPr lang="en-US" sz="32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sion </a:t>
            </a:r>
            <a:r>
              <a:rPr lang="en-US" sz="3200" b="1" dirty="0" smtClean="0">
                <a:solidFill>
                  <a:schemeClr val="tx1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T</a:t>
            </a:r>
            <a:r>
              <a:rPr lang="en-US" sz="32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ransformer</a:t>
            </a:r>
            <a:endParaRPr sz="32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68" y="359173"/>
            <a:ext cx="3542383" cy="45008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703175" y="2886784"/>
            <a:ext cx="167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(ترنسفورمر بینایی)</a:t>
            </a:r>
            <a:endParaRPr lang="en-US" b="1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084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smtClean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کاربرد ترنسفورمرها در پردازش تصویر        سخت!       مکانیزم توجه                          </a:t>
            </a: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</a:t>
            </a:r>
            <a:endParaRPr lang="en-US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966138" y="1844566"/>
            <a:ext cx="2908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93493" y="1844566"/>
            <a:ext cx="3019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23957" y="1619730"/>
                <a:ext cx="93016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1" i="1" smtClean="0">
                          <a:solidFill>
                            <a:srgbClr val="D27D2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D27D24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57" y="1619730"/>
                <a:ext cx="930165" cy="37555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2256507" y="1847194"/>
            <a:ext cx="3019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074" y="2090892"/>
            <a:ext cx="4473328" cy="2476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کاربرد ترنسفورمرها در پردازش تصویر        سخت!       مکانیزم توجه                          </a:t>
            </a: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مثال</a:t>
            </a:r>
            <a:endParaRPr lang="en-US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966138" y="1844566"/>
            <a:ext cx="2908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893493" y="1844566"/>
            <a:ext cx="3019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23957" y="1619730"/>
                <a:ext cx="930165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  <m:t>𝑶</m:t>
                          </m:r>
                          <m: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1800" b="1" i="1" smtClean="0">
                              <a:solidFill>
                                <a:srgbClr val="D27D24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1800" b="1" i="1" smtClean="0">
                          <a:solidFill>
                            <a:srgbClr val="D27D24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solidFill>
                    <a:srgbClr val="D27D24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957" y="1619730"/>
                <a:ext cx="930165" cy="375552"/>
              </a:xfrm>
              <a:prstGeom prst="rect">
                <a:avLst/>
              </a:prstGeom>
              <a:blipFill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>
            <a:off x="2256507" y="1847194"/>
            <a:ext cx="30198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513837" y="2094182"/>
            <a:ext cx="5045531" cy="2661196"/>
            <a:chOff x="1321651" y="2152873"/>
            <a:chExt cx="5045531" cy="26611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651" y="2152873"/>
              <a:ext cx="2171700" cy="210502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21651" y="4290849"/>
              <a:ext cx="21759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omic Sans MS" panose="030F0702030302020204" pitchFamily="66" charset="0"/>
                </a:rPr>
                <a:t>MNIST dataset</a:t>
              </a:r>
            </a:p>
            <a:p>
              <a:pPr algn="ctr"/>
              <a:r>
                <a:rPr lang="en-US" dirty="0" smtClean="0">
                  <a:latin typeface="Comic Sans MS" panose="030F0702030302020204" pitchFamily="66" charset="0"/>
                </a:rPr>
                <a:t>28 * 28 pixels images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  <p:cxnSp>
          <p:nvCxnSpPr>
            <p:cNvPr id="6" name="Curved Connector 5"/>
            <p:cNvCxnSpPr>
              <a:stCxn id="3" idx="3"/>
            </p:cNvCxnSpPr>
            <p:nvPr/>
          </p:nvCxnSpPr>
          <p:spPr>
            <a:xfrm flipV="1">
              <a:off x="3493351" y="2750623"/>
              <a:ext cx="702131" cy="454763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191194" y="2442316"/>
              <a:ext cx="21759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omic Sans MS" panose="030F0702030302020204" pitchFamily="66" charset="0"/>
                </a:rPr>
                <a:t>Calculate self-attention</a:t>
              </a:r>
            </a:p>
            <a:p>
              <a:pPr algn="ctr"/>
              <a:r>
                <a:rPr lang="en-US" dirty="0" smtClean="0">
                  <a:latin typeface="Comic Sans MS" panose="030F0702030302020204" pitchFamily="66" charset="0"/>
                </a:rPr>
                <a:t>for</a:t>
              </a:r>
            </a:p>
            <a:p>
              <a:pPr algn="ctr"/>
              <a:r>
                <a:rPr lang="en-US" dirty="0" smtClean="0">
                  <a:latin typeface="Comic Sans MS" panose="030F0702030302020204" pitchFamily="66" charset="0"/>
                </a:rPr>
                <a:t>(28*28)^2 = 614656</a:t>
              </a:r>
            </a:p>
            <a:p>
              <a:pPr algn="ctr"/>
              <a:r>
                <a:rPr lang="en-US" dirty="0" smtClean="0">
                  <a:latin typeface="Comic Sans MS" panose="030F0702030302020204" pitchFamily="66" charset="0"/>
                </a:rPr>
                <a:t>times!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800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یکی از راه‌حل‌ها</a:t>
            </a: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25" y="418430"/>
            <a:ext cx="3901778" cy="428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0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58" y="1463064"/>
            <a:ext cx="5167336" cy="291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6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Patch embedding</a:t>
            </a:r>
            <a:endParaRPr lang="fa-IR" sz="1600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321" y="2381122"/>
            <a:ext cx="4563398" cy="200103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56658" y="1463064"/>
            <a:ext cx="3566480" cy="2919092"/>
            <a:chOff x="256658" y="1463064"/>
            <a:chExt cx="3566480" cy="2919092"/>
          </a:xfrm>
        </p:grpSpPr>
        <p:grpSp>
          <p:nvGrpSpPr>
            <p:cNvPr id="4" name="Group 3"/>
            <p:cNvGrpSpPr/>
            <p:nvPr/>
          </p:nvGrpSpPr>
          <p:grpSpPr>
            <a:xfrm>
              <a:off x="256658" y="1463064"/>
              <a:ext cx="3566480" cy="2919092"/>
              <a:chOff x="256658" y="1463064"/>
              <a:chExt cx="3566480" cy="2919092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4"/>
              <a:srcRect r="30980"/>
              <a:stretch/>
            </p:blipFill>
            <p:spPr>
              <a:xfrm>
                <a:off x="256658" y="1463064"/>
                <a:ext cx="3566480" cy="291909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artisticBlur radius="6"/>
                        </a14:imgEffect>
                      </a14:imgLayer>
                    </a14:imgProps>
                  </a:ext>
                </a:extLst>
              </a:blip>
              <a:srcRect r="30980" b="27792"/>
              <a:stretch/>
            </p:blipFill>
            <p:spPr>
              <a:xfrm>
                <a:off x="256658" y="1463064"/>
                <a:ext cx="3566480" cy="2107826"/>
              </a:xfrm>
              <a:prstGeom prst="rect">
                <a:avLst/>
              </a:prstGeom>
            </p:spPr>
          </p:pic>
        </p:grpSp>
        <p:sp>
          <p:nvSpPr>
            <p:cNvPr id="12" name="Rounded Rectangle 11"/>
            <p:cNvSpPr/>
            <p:nvPr/>
          </p:nvSpPr>
          <p:spPr>
            <a:xfrm>
              <a:off x="256658" y="3570890"/>
              <a:ext cx="3566480" cy="64638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93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Patch embedding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Linear projection of flattened patches</a:t>
            </a:r>
            <a:endParaRPr lang="fa-IR" sz="1600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r="30980" b="44264"/>
            <a:stretch/>
          </p:blipFill>
          <p:spPr>
            <a:xfrm>
              <a:off x="256658" y="1463064"/>
              <a:ext cx="3566480" cy="16269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75719" r="30980" b="-23"/>
            <a:stretch/>
          </p:blipFill>
          <p:spPr>
            <a:xfrm>
              <a:off x="256658" y="3673366"/>
              <a:ext cx="3566480" cy="709448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3026980"/>
              <a:ext cx="3566480" cy="64638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088" y="2563551"/>
            <a:ext cx="4527370" cy="18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4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Patch embedding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Linear projection of flattened patches</a:t>
            </a:r>
            <a:endParaRPr lang="fa-IR" sz="1600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r="30980" b="44264"/>
            <a:stretch/>
          </p:blipFill>
          <p:spPr>
            <a:xfrm>
              <a:off x="256658" y="1463064"/>
              <a:ext cx="3566480" cy="16269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75719" r="30980" b="-23"/>
            <a:stretch/>
          </p:blipFill>
          <p:spPr>
            <a:xfrm>
              <a:off x="256658" y="3673366"/>
              <a:ext cx="3566480" cy="709448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3026980"/>
              <a:ext cx="3566480" cy="64638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088" y="2505510"/>
            <a:ext cx="3896647" cy="187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5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Patch embedding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Linear projection of flattened patches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Positional Encoding</a:t>
            </a:r>
            <a:endParaRPr lang="fa-IR" sz="1600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r="30980" b="44264"/>
            <a:stretch/>
          </p:blipFill>
          <p:spPr>
            <a:xfrm>
              <a:off x="256658" y="1463064"/>
              <a:ext cx="3566480" cy="16269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75719" r="30980" b="-23"/>
            <a:stretch/>
          </p:blipFill>
          <p:spPr>
            <a:xfrm>
              <a:off x="256658" y="3673366"/>
              <a:ext cx="3566480" cy="709448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3026980"/>
              <a:ext cx="3566480" cy="64638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t="6407"/>
          <a:stretch/>
        </p:blipFill>
        <p:spPr>
          <a:xfrm>
            <a:off x="3945088" y="2782614"/>
            <a:ext cx="4366979" cy="1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87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Patch embedding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Linear projection of flattened patches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Positional Encoding</a:t>
            </a:r>
            <a:endParaRPr lang="fa-IR" sz="1600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r="30980" b="44264"/>
            <a:stretch/>
          </p:blipFill>
          <p:spPr>
            <a:xfrm>
              <a:off x="256658" y="1463064"/>
              <a:ext cx="3566480" cy="16269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75719" r="30980" b="-23"/>
            <a:stretch/>
          </p:blipFill>
          <p:spPr>
            <a:xfrm>
              <a:off x="256658" y="3673366"/>
              <a:ext cx="3566480" cy="709448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3026980"/>
              <a:ext cx="3566480" cy="64638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088" y="2630600"/>
            <a:ext cx="2274409" cy="17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4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ناکارآمدی بازگشتی‌ها!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424545" y="1609312"/>
            <a:ext cx="6322263" cy="29010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معماری </a:t>
            </a:r>
            <a:r>
              <a:rPr lang="en-US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seq2seq</a:t>
            </a:r>
            <a:endParaRPr lang="fa-IR" dirty="0" smtClean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342900" algn="r" rtl="1">
              <a:lnSpc>
                <a:spcPct val="100000"/>
              </a:lnSpc>
              <a:buClr>
                <a:srgbClr val="27A058"/>
              </a:buClr>
            </a:pPr>
            <a:r>
              <a:rPr lang="fa-IR" sz="1600" dirty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توضیح</a:t>
            </a:r>
          </a:p>
          <a:p>
            <a:pPr marL="342900" algn="r" rtl="1">
              <a:lnSpc>
                <a:spcPct val="100000"/>
              </a:lnSpc>
              <a:buClr>
                <a:srgbClr val="27A058"/>
              </a:buClr>
            </a:pPr>
            <a:r>
              <a:rPr lang="fa-IR" sz="1600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مشکل</a:t>
            </a:r>
            <a:endParaRPr lang="fa-IR" sz="1600" dirty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fa-IR" sz="2000" dirty="0" smtClean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1600" b="1" dirty="0" smtClean="0">
                <a:solidFill>
                  <a:srgbClr val="D27D24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مکانیزم توجه</a:t>
            </a:r>
            <a:endParaRPr lang="fa-IR" sz="1600" b="1" dirty="0">
              <a:solidFill>
                <a:srgbClr val="D27D24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27A058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27A05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smtClean="0">
                <a:solidFill>
                  <a:srgbClr val="B3DBC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۱. مقدمه</a:t>
            </a:r>
            <a:endParaRPr sz="1800" b="1" dirty="0">
              <a:solidFill>
                <a:srgbClr val="B3DBC3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76" y="1327598"/>
            <a:ext cx="5263201" cy="324883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8093574" y="2644959"/>
            <a:ext cx="0" cy="414853"/>
          </a:xfrm>
          <a:prstGeom prst="straightConnector1">
            <a:avLst/>
          </a:prstGeom>
          <a:ln w="38100">
            <a:solidFill>
              <a:srgbClr val="27A0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413442" y="2700457"/>
            <a:ext cx="680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100" dirty="0" smtClean="0">
                <a:solidFill>
                  <a:srgbClr val="27A058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راه حل</a:t>
            </a:r>
            <a:endParaRPr lang="en-US" sz="1100" dirty="0">
              <a:solidFill>
                <a:srgbClr val="27A058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014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Patch embedding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Linear projection of flattened patches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Positional Encoding</a:t>
            </a:r>
            <a:endParaRPr lang="fa-IR" sz="1600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r="30980" b="44264"/>
            <a:stretch/>
          </p:blipFill>
          <p:spPr>
            <a:xfrm>
              <a:off x="256658" y="1463064"/>
              <a:ext cx="3566480" cy="16269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75719" r="30980" b="-23"/>
            <a:stretch/>
          </p:blipFill>
          <p:spPr>
            <a:xfrm>
              <a:off x="256658" y="3673366"/>
              <a:ext cx="3566480" cy="709448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3026980"/>
              <a:ext cx="3566480" cy="64638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089" y="2769734"/>
            <a:ext cx="4410636" cy="16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0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Patch embedding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Linear projection of flattened patches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Positional Encoding</a:t>
            </a:r>
            <a:endParaRPr lang="fa-IR" sz="1600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r="30980" b="44264"/>
            <a:stretch/>
          </p:blipFill>
          <p:spPr>
            <a:xfrm>
              <a:off x="256658" y="1463064"/>
              <a:ext cx="3566480" cy="16269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75719" r="30980" b="-23"/>
            <a:stretch/>
          </p:blipFill>
          <p:spPr>
            <a:xfrm>
              <a:off x="256658" y="3673366"/>
              <a:ext cx="3566480" cy="709448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3026980"/>
              <a:ext cx="3566480" cy="64638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088" y="2745375"/>
            <a:ext cx="4439359" cy="163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Patch embedding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Linear projection of flattened patches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Positional Encoding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Transformer Encoder</a:t>
            </a:r>
            <a:endParaRPr lang="fa-IR" sz="1600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r="30980" b="63977"/>
            <a:stretch/>
          </p:blipFill>
          <p:spPr>
            <a:xfrm>
              <a:off x="256658" y="1463065"/>
              <a:ext cx="3566480" cy="105153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58436" r="30980" b="-23"/>
            <a:stretch/>
          </p:blipFill>
          <p:spPr>
            <a:xfrm>
              <a:off x="256658" y="3168869"/>
              <a:ext cx="3566480" cy="1213945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2505352"/>
              <a:ext cx="3566480" cy="646386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75326" t="8734" r="1182"/>
          <a:stretch/>
        </p:blipFill>
        <p:spPr>
          <a:xfrm>
            <a:off x="4781158" y="2505352"/>
            <a:ext cx="855185" cy="1876804"/>
          </a:xfrm>
          <a:prstGeom prst="rect">
            <a:avLst/>
          </a:prstGeom>
        </p:spPr>
      </p:pic>
      <p:cxnSp>
        <p:nvCxnSpPr>
          <p:cNvPr id="5" name="Curved Connector 4"/>
          <p:cNvCxnSpPr>
            <a:stCxn id="13" idx="3"/>
          </p:cNvCxnSpPr>
          <p:nvPr/>
        </p:nvCxnSpPr>
        <p:spPr>
          <a:xfrm>
            <a:off x="3823138" y="2828545"/>
            <a:ext cx="958020" cy="600455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5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اجزای مدل </a:t>
            </a:r>
            <a:r>
              <a:rPr lang="en-US" dirty="0" err="1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ViT</a:t>
            </a:r>
            <a:r>
              <a:rPr lang="en-US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(Vision Transformer)</a:t>
            </a: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 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Patch embedding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Linear projection of flattened patches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Positional Encoding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Transformer Encoder</a:t>
            </a:r>
          </a:p>
          <a:p>
            <a:pPr marL="342900" algn="r" rtl="1">
              <a:lnSpc>
                <a:spcPct val="100000"/>
              </a:lnSpc>
              <a:buClr>
                <a:srgbClr val="D27D24"/>
              </a:buClr>
            </a:pPr>
            <a:r>
              <a:rPr lang="en-US" sz="1600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MLP Head (Prediction)</a:t>
            </a:r>
            <a:endParaRPr lang="fa-IR" sz="1600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58436" r="30980" b="-23"/>
            <a:stretch/>
          </p:blipFill>
          <p:spPr>
            <a:xfrm>
              <a:off x="256658" y="3168869"/>
              <a:ext cx="3566480" cy="1213945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1565970"/>
              <a:ext cx="3566480" cy="1585768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134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58436" r="30980" b="-23"/>
            <a:stretch/>
          </p:blipFill>
          <p:spPr>
            <a:xfrm>
              <a:off x="256658" y="3168869"/>
              <a:ext cx="3566480" cy="1213945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1565970"/>
              <a:ext cx="3566480" cy="1585768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2198" y="1803732"/>
            <a:ext cx="4693747" cy="228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56658" y="1463064"/>
            <a:ext cx="3566480" cy="2919750"/>
            <a:chOff x="256658" y="1463064"/>
            <a:chExt cx="3566480" cy="29197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r="30980"/>
            <a:stretch/>
          </p:blipFill>
          <p:spPr>
            <a:xfrm>
              <a:off x="256658" y="1463064"/>
              <a:ext cx="3566480" cy="291909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6"/>
                      </a14:imgEffect>
                    </a14:imgLayer>
                  </a14:imgProps>
                </a:ext>
              </a:extLst>
            </a:blip>
            <a:srcRect t="58436" r="30980" b="-23"/>
            <a:stretch/>
          </p:blipFill>
          <p:spPr>
            <a:xfrm>
              <a:off x="256658" y="3168869"/>
              <a:ext cx="3566480" cy="1213945"/>
            </a:xfrm>
            <a:prstGeom prst="rect">
              <a:avLst/>
            </a:prstGeom>
          </p:spPr>
        </p:pic>
        <p:sp>
          <p:nvSpPr>
            <p:cNvPr id="13" name="Rounded Rectangle 12"/>
            <p:cNvSpPr/>
            <p:nvPr/>
          </p:nvSpPr>
          <p:spPr>
            <a:xfrm>
              <a:off x="256658" y="1565970"/>
              <a:ext cx="3566480" cy="1585768"/>
            </a:xfrm>
            <a:prstGeom prst="round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5088" y="1852448"/>
            <a:ext cx="4727334" cy="235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273078" y="14436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انواع مدلهای موجود در مقاله</a:t>
            </a: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612" y="2026591"/>
            <a:ext cx="5433531" cy="15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279638" y="14436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نتایج مقاله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71" y="1316009"/>
            <a:ext cx="6454711" cy="318960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392852" y="3025695"/>
            <a:ext cx="2147086" cy="189186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6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sp>
        <p:nvSpPr>
          <p:cNvPr id="800" name="Google Shape;800;p58"/>
          <p:cNvSpPr txBox="1">
            <a:spLocks noGrp="1"/>
          </p:cNvSpPr>
          <p:nvPr>
            <p:ph type="title"/>
          </p:nvPr>
        </p:nvSpPr>
        <p:spPr>
          <a:xfrm>
            <a:off x="5257027" y="278977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r" rtl="1"/>
            <a:r>
              <a:rPr lang="fa-IR" sz="1800" b="1" dirty="0">
                <a:solidFill>
                  <a:srgbClr val="F9CB9C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1800" b="1" dirty="0">
              <a:solidFill>
                <a:srgbClr val="F9CB9C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01" name="Google Shape;801;p58"/>
          <p:cNvSpPr txBox="1">
            <a:spLocks noGrp="1"/>
          </p:cNvSpPr>
          <p:nvPr>
            <p:ph type="title"/>
          </p:nvPr>
        </p:nvSpPr>
        <p:spPr>
          <a:xfrm>
            <a:off x="3893493" y="639855"/>
            <a:ext cx="477603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 بینایی!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2;p16"/>
          <p:cNvSpPr txBox="1">
            <a:spLocks/>
          </p:cNvSpPr>
          <p:nvPr/>
        </p:nvSpPr>
        <p:spPr>
          <a:xfrm>
            <a:off x="8251426" y="1089226"/>
            <a:ext cx="461514" cy="47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800" b="1" dirty="0" smtClean="0">
                <a:solidFill>
                  <a:srgbClr val="D27D24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lang="en-GB" sz="4800" b="1" dirty="0">
              <a:solidFill>
                <a:srgbClr val="D27D2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" name="Google Shape;84;p16"/>
          <p:cNvCxnSpPr/>
          <p:nvPr/>
        </p:nvCxnSpPr>
        <p:spPr>
          <a:xfrm>
            <a:off x="7841735" y="4505617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 Placeholder 1"/>
          <p:cNvSpPr txBox="1">
            <a:spLocks/>
          </p:cNvSpPr>
          <p:nvPr/>
        </p:nvSpPr>
        <p:spPr>
          <a:xfrm>
            <a:off x="378608" y="12468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endParaRPr lang="fa-IR" dirty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dirty="0" smtClean="0">
              <a:solidFill>
                <a:srgbClr val="D27D24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4" name="Text Placeholder 1"/>
          <p:cNvSpPr txBox="1">
            <a:spLocks/>
          </p:cNvSpPr>
          <p:nvPr/>
        </p:nvSpPr>
        <p:spPr>
          <a:xfrm>
            <a:off x="279638" y="1443617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r" rtl="1">
              <a:buNone/>
            </a:pPr>
            <a:r>
              <a:rPr lang="fa-IR" dirty="0" smtClean="0">
                <a:solidFill>
                  <a:srgbClr val="D27D24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نتایج مقاله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4" y="1130798"/>
            <a:ext cx="5463472" cy="12786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4" y="2474083"/>
            <a:ext cx="3330453" cy="23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4504226" y="1420990"/>
            <a:ext cx="3854100" cy="23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algn="r" rtl="1"/>
            <a:r>
              <a:rPr lang="fa-IR" sz="3200" b="1" dirty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32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  <p:cxnSp>
        <p:nvCxnSpPr>
          <p:cNvPr id="317" name="Google Shape;317;p36"/>
          <p:cNvCxnSpPr/>
          <p:nvPr/>
        </p:nvCxnSpPr>
        <p:spPr>
          <a:xfrm rot="10800000">
            <a:off x="4553476" y="2238490"/>
            <a:ext cx="0" cy="744300"/>
          </a:xfrm>
          <a:prstGeom prst="straightConnector1">
            <a:avLst/>
          </a:prstGeom>
          <a:noFill/>
          <a:ln w="11430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392949" y="580891"/>
            <a:ext cx="3854100" cy="3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5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مقاله </a:t>
            </a:r>
            <a:r>
              <a:rPr lang="en-US" sz="2500" b="1" dirty="0" err="1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huggingface</a:t>
            </a:r>
            <a:endParaRPr sz="25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0470" y="2161309"/>
            <a:ext cx="61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b="1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(ادامه)</a:t>
            </a:r>
            <a:endParaRPr lang="en-US" sz="1200" b="1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434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Attention</a:t>
            </a: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 برمی‌خیزد!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424545" y="1606770"/>
            <a:ext cx="6322263" cy="29010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ایده اولیه مکانیزم توجه</a:t>
            </a:r>
          </a:p>
          <a:p>
            <a:pPr marL="342900" algn="r" rtl="1">
              <a:lnSpc>
                <a:spcPct val="100000"/>
              </a:lnSpc>
              <a:buClr>
                <a:srgbClr val="27A058"/>
              </a:buClr>
            </a:pPr>
            <a:r>
              <a:rPr lang="fa-IR" sz="1600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مکانیزم توجه باهدانا</a:t>
            </a:r>
          </a:p>
          <a:p>
            <a:pPr marL="342900" algn="r" rtl="1">
              <a:lnSpc>
                <a:spcPct val="100000"/>
              </a:lnSpc>
              <a:buClr>
                <a:srgbClr val="27A058"/>
              </a:buClr>
            </a:pPr>
            <a:endParaRPr lang="fa-IR" sz="1600" dirty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a-IR" sz="2000" dirty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27A058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27A05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smtClean="0">
                <a:solidFill>
                  <a:srgbClr val="B3DBC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۱. مقدمه</a:t>
            </a:r>
            <a:endParaRPr sz="1800" b="1" dirty="0">
              <a:solidFill>
                <a:srgbClr val="B3DBC3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2" y="1160356"/>
            <a:ext cx="5117537" cy="349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9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78D8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4997669" y="2288308"/>
            <a:ext cx="2403758" cy="796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huggingface</a:t>
            </a:r>
            <a:endParaRPr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885" y="1586923"/>
            <a:ext cx="904875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63" y="269392"/>
            <a:ext cx="3148941" cy="4590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60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04497" y="1212555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مقدمه</a:t>
            </a:r>
            <a:endParaRPr sz="2100" dirty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Ubuntu"/>
              <a:buChar char="●"/>
            </a:pPr>
            <a:r>
              <a:rPr lang="fa-IR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آشنایی با ترنسفورمرها</a:t>
            </a: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Ubuntu"/>
              <a:buChar char="●"/>
            </a:pPr>
            <a:r>
              <a:rPr lang="fa-IR" sz="17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معماری ترنسفورمرها</a:t>
            </a:r>
            <a:endParaRPr lang="fa-IR" sz="1700" b="1" dirty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Ubuntu"/>
              <a:buChar char="●"/>
            </a:pPr>
            <a:r>
              <a:rPr lang="fa-IR" sz="17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کتابخانه مورد استفاده</a:t>
            </a: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Ubuntu"/>
              <a:buChar char="●"/>
            </a:pPr>
            <a:endParaRPr lang="fa-IR" sz="1700" dirty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1430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None/>
            </a:pPr>
            <a:endParaRPr lang="fa-IR" sz="1700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58867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کارهای مرتبط انجام داده‌شده</a:t>
            </a:r>
            <a:endParaRPr sz="2100" dirty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Ubuntu"/>
              <a:buChar char="●"/>
            </a:pPr>
            <a:r>
              <a:rPr lang="fa-IR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استفاده از کتابخانه‌های </a:t>
            </a:r>
            <a:r>
              <a:rPr lang="en-US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Tensor2Tensor</a:t>
            </a:r>
            <a:r>
              <a:rPr lang="fa-IR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 و </a:t>
            </a:r>
            <a:r>
              <a:rPr lang="en-US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BERT</a:t>
            </a:r>
            <a:endParaRPr lang="fa-IR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Ubuntu"/>
              <a:buChar char="●"/>
            </a:pPr>
            <a:r>
              <a:rPr lang="fa-IR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الهام‌گرفتن از </a:t>
            </a:r>
            <a:r>
              <a:rPr lang="en-US" dirty="0" err="1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AllenNLP</a:t>
            </a:r>
            <a:endParaRPr lang="en-US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algn="r" rtl="1">
              <a:buClr>
                <a:srgbClr val="3C78D8"/>
              </a:buClr>
              <a:buFont typeface="Ubuntu"/>
              <a:buChar char="●"/>
            </a:pPr>
            <a:r>
              <a:rPr lang="fa-IR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ارتباط نزدیکی با ترجمه عصبی و سیستم های مدل زبانی  مانند </a:t>
            </a:r>
            <a:r>
              <a:rPr lang="en-US" sz="1400" dirty="0" err="1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Fairseq</a:t>
            </a:r>
            <a:r>
              <a:rPr lang="fa-IR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، </a:t>
            </a:r>
            <a:r>
              <a:rPr lang="en-US" sz="1400" dirty="0" err="1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OpenNMT</a:t>
            </a:r>
            <a:r>
              <a:rPr lang="fa-IR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، </a:t>
            </a:r>
            <a:r>
              <a:rPr lang="en-US" sz="1400" dirty="0" err="1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Texar</a:t>
            </a:r>
            <a:r>
              <a:rPr lang="fa-IR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 و </a:t>
            </a:r>
            <a:r>
              <a:rPr lang="en-US" sz="1400" dirty="0" err="1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Megatron</a:t>
            </a:r>
            <a:r>
              <a:rPr lang="en-US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-LM </a:t>
            </a:r>
            <a:endParaRPr lang="fa-IR" sz="1400" dirty="0">
              <a:solidFill>
                <a:srgbClr val="0070C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algn="r" rtl="1">
              <a:buClr>
                <a:srgbClr val="3C78D8"/>
              </a:buClr>
              <a:buFont typeface="Ubuntu"/>
              <a:buChar char="●"/>
            </a:pPr>
            <a:r>
              <a:rPr lang="fa-IR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استفاده از مدل های </a:t>
            </a:r>
            <a:r>
              <a:rPr lang="en-US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Marian NMT</a:t>
            </a:r>
            <a:r>
              <a:rPr lang="fa-IR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 و </a:t>
            </a:r>
            <a:r>
              <a:rPr lang="en-US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Google BERT </a:t>
            </a:r>
            <a:endParaRPr lang="fa-IR" sz="1400" dirty="0">
              <a:solidFill>
                <a:srgbClr val="0070C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algn="r" rtl="1">
              <a:lnSpc>
                <a:spcPct val="100000"/>
              </a:lnSpc>
              <a:buClr>
                <a:srgbClr val="3C78D8"/>
              </a:buClr>
              <a:buFont typeface="Ubuntu"/>
              <a:buChar char="●"/>
            </a:pPr>
            <a:r>
              <a:rPr lang="fa-IR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حوزه </a:t>
            </a:r>
            <a:r>
              <a:rPr lang="en-US" sz="14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general-purpose </a:t>
            </a:r>
            <a:r>
              <a:rPr lang="en-US" sz="1400" dirty="0" smtClean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NLP</a:t>
            </a:r>
          </a:p>
          <a:p>
            <a:pPr lvl="1" algn="r" rtl="1">
              <a:lnSpc>
                <a:spcPct val="100000"/>
              </a:lnSpc>
              <a:buClr>
                <a:srgbClr val="3C78D8"/>
              </a:buClr>
              <a:buFont typeface="Ubuntu"/>
              <a:buChar char="●"/>
            </a:pPr>
            <a:r>
              <a:rPr lang="en-US" sz="1000" dirty="0" smtClean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NLTK</a:t>
            </a:r>
          </a:p>
          <a:p>
            <a:pPr lvl="1" algn="r" rtl="1">
              <a:lnSpc>
                <a:spcPct val="100000"/>
              </a:lnSpc>
              <a:buClr>
                <a:srgbClr val="3C78D8"/>
              </a:buClr>
              <a:buFont typeface="Ubuntu"/>
              <a:buChar char="●"/>
            </a:pPr>
            <a:r>
              <a:rPr lang="en-US" sz="1000" dirty="0" smtClean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Stanford </a:t>
            </a:r>
            <a:r>
              <a:rPr lang="en-US" sz="1000" dirty="0" err="1" smtClean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CoreNLP</a:t>
            </a:r>
            <a:endParaRPr lang="fa-IR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Ubuntu"/>
              <a:buChar char="●"/>
            </a:pPr>
            <a:r>
              <a:rPr lang="fa-IR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استفاده از هاب مرکزی</a:t>
            </a:r>
          </a:p>
          <a:p>
            <a:pPr lvl="1" indent="-342900" algn="r" rtl="1">
              <a:spcBef>
                <a:spcPts val="0"/>
              </a:spcBef>
              <a:buClr>
                <a:srgbClr val="3C78D8"/>
              </a:buClr>
              <a:buSzPts val="1800"/>
              <a:buFont typeface="Ubuntu"/>
              <a:buChar char="●"/>
            </a:pPr>
            <a:r>
              <a:rPr lang="en-US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Torch hub</a:t>
            </a:r>
          </a:p>
          <a:p>
            <a:pPr lvl="1" indent="-342900" algn="r" rtl="1">
              <a:spcBef>
                <a:spcPts val="0"/>
              </a:spcBef>
              <a:buClr>
                <a:srgbClr val="3C78D8"/>
              </a:buClr>
              <a:buSzPts val="1800"/>
              <a:buFont typeface="Ubuntu"/>
              <a:buChar char="●"/>
            </a:pPr>
            <a:r>
              <a:rPr lang="en-US" dirty="0" err="1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Tensorflow</a:t>
            </a:r>
            <a:endParaRPr lang="fa-IR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Ubuntu"/>
              <a:buChar char="●"/>
            </a:pPr>
            <a:endParaRPr lang="fa-IR" sz="1700" dirty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1430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None/>
            </a:pPr>
            <a:endParaRPr lang="fa-IR" sz="1700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1028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طراحی کتابخانه</a:t>
            </a:r>
            <a:endParaRPr lang="fa-IR" sz="1700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F0C6088-08C5-4110-BFC8-B22D0DA97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495" y="1432422"/>
            <a:ext cx="2370025" cy="25681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81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64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</a:t>
            </a:r>
            <a:endParaRPr lang="fa-IR" sz="1700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DA5B75B4-140C-40D7-BEAB-7409F128C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315" y="508679"/>
            <a:ext cx="2590386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توکنایزرها</a:t>
            </a:r>
            <a:endParaRPr lang="fa-IR" sz="1700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3382D55C-D75C-4EAF-81F0-1327DAF9A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878" y="1367246"/>
            <a:ext cx="3541260" cy="2974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577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66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هِد‌ها</a:t>
            </a:r>
            <a:endParaRPr lang="fa-IR" sz="1700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02A1047-8E86-4357-9984-90044B5BE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37" y="1559072"/>
            <a:ext cx="6432574" cy="26837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75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67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مدل‌هاب</a:t>
            </a: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هدف ترنسفورمرها </a:t>
            </a: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تعداد کاربران استفاده کننده: 2097 کاربر از سراسر جامعه</a:t>
            </a: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رابط کاربری </a:t>
            </a: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آپلود یک مدل</a:t>
            </a: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مدل هاب مختص مدل‌ های مبتنی بر ترنسفورمر </a:t>
            </a:r>
            <a:endParaRPr lang="en-US" sz="1600" dirty="0">
              <a:solidFill>
                <a:srgbClr val="0070C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a-IR" sz="1700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9540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68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مدل‌هاب</a:t>
            </a: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57" y="1485629"/>
            <a:ext cx="6587272" cy="31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8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69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مطالعات انجام‌شده</a:t>
            </a: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معماران </a:t>
            </a:r>
            <a:r>
              <a:rPr lang="en-US" sz="1600" dirty="0" err="1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AllenAI</a:t>
            </a:r>
            <a:endParaRPr lang="en-US" sz="1600" dirty="0">
              <a:solidFill>
                <a:srgbClr val="0070C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محققان دانشگاه نیویورک</a:t>
            </a:r>
          </a:p>
          <a:p>
            <a:pPr algn="r" rtl="1">
              <a:buClr>
                <a:srgbClr val="0070C0"/>
              </a:buClr>
            </a:pPr>
            <a:r>
              <a:rPr lang="en-US" sz="1600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Plot.ly</a:t>
            </a: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a-IR" sz="1700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7078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5198442" y="711556"/>
            <a:ext cx="35483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Attention</a:t>
            </a:r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 برمی‌خیزد!</a:t>
            </a:r>
            <a:endParaRPr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2424545" y="1606770"/>
            <a:ext cx="6322263" cy="29010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 smtClean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ایده مکانیزم توجه تعمیم یافته</a:t>
            </a:r>
            <a:endParaRPr lang="fa-IR" sz="1600" dirty="0" smtClean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342900" algn="r" rtl="1">
              <a:lnSpc>
                <a:spcPct val="100000"/>
              </a:lnSpc>
              <a:buClr>
                <a:srgbClr val="27A058"/>
              </a:buClr>
            </a:pPr>
            <a:r>
              <a:rPr lang="fa-IR" sz="1600" dirty="0">
                <a:solidFill>
                  <a:srgbClr val="27A058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انقلاب در حوزه پردازش زبان طبیعی</a:t>
            </a:r>
          </a:p>
          <a:p>
            <a:pPr marL="0" indent="0" algn="r" rtl="1">
              <a:lnSpc>
                <a:spcPct val="100000"/>
              </a:lnSpc>
              <a:buClr>
                <a:srgbClr val="27A058"/>
              </a:buClr>
              <a:buNone/>
            </a:pPr>
            <a:endParaRPr lang="fa-IR" sz="1600" dirty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a-IR" sz="2000" dirty="0">
              <a:solidFill>
                <a:srgbClr val="27A058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251426" y="1089226"/>
            <a:ext cx="461514" cy="4767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27A058"/>
                </a:solidFill>
                <a:latin typeface="Ubuntu"/>
                <a:ea typeface="Ubuntu"/>
                <a:cs typeface="Ubuntu"/>
                <a:sym typeface="Ubuntu"/>
              </a:rPr>
              <a:t>_</a:t>
            </a:r>
            <a:endParaRPr sz="4800" b="1" dirty="0">
              <a:solidFill>
                <a:srgbClr val="27A05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7841735" y="4142880"/>
            <a:ext cx="797100" cy="0"/>
          </a:xfrm>
          <a:prstGeom prst="straightConnector1">
            <a:avLst/>
          </a:prstGeom>
          <a:noFill/>
          <a:ln w="11430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5334308" y="262756"/>
            <a:ext cx="3412500" cy="4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smtClean="0">
                <a:solidFill>
                  <a:srgbClr val="B3DBC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۱. مقدمه</a:t>
            </a:r>
            <a:endParaRPr sz="1800" b="1" dirty="0">
              <a:solidFill>
                <a:srgbClr val="B3DBC3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3822" y="1763285"/>
            <a:ext cx="1720723" cy="287168"/>
            <a:chOff x="6007834" y="2267108"/>
            <a:chExt cx="1720723" cy="287168"/>
          </a:xfrm>
        </p:grpSpPr>
        <p:sp>
          <p:nvSpPr>
            <p:cNvPr id="2" name="Rectangle 1"/>
            <p:cNvSpPr/>
            <p:nvPr/>
          </p:nvSpPr>
          <p:spPr>
            <a:xfrm>
              <a:off x="6007834" y="2267108"/>
              <a:ext cx="293844" cy="287166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6483927" y="2267109"/>
              <a:ext cx="287167" cy="287167"/>
            </a:xfrm>
            <a:prstGeom prst="ellips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/>
            <p:cNvSpPr/>
            <p:nvPr/>
          </p:nvSpPr>
          <p:spPr>
            <a:xfrm>
              <a:off x="6932507" y="2267108"/>
              <a:ext cx="333113" cy="287166"/>
            </a:xfrm>
            <a:prstGeom prst="triangle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gular Pentagon 5"/>
            <p:cNvSpPr/>
            <p:nvPr/>
          </p:nvSpPr>
          <p:spPr>
            <a:xfrm>
              <a:off x="7427033" y="2267108"/>
              <a:ext cx="301524" cy="287166"/>
            </a:xfrm>
            <a:prstGeom prst="pentagon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83940" y="2269260"/>
            <a:ext cx="3218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Attention of          on                           ?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674441" y="2269258"/>
            <a:ext cx="287167" cy="287167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67627" y="2257944"/>
            <a:ext cx="293844" cy="298481"/>
          </a:xfrm>
          <a:prstGeom prst="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2796438" y="2257944"/>
            <a:ext cx="333113" cy="287166"/>
          </a:xfrm>
          <a:prstGeom prst="triangl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gular Pentagon 17"/>
          <p:cNvSpPr/>
          <p:nvPr/>
        </p:nvSpPr>
        <p:spPr>
          <a:xfrm>
            <a:off x="3237725" y="2257944"/>
            <a:ext cx="301524" cy="287166"/>
          </a:xfrm>
          <a:prstGeom prst="pentagon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54" y="2797113"/>
            <a:ext cx="4044233" cy="79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  <p:bldP spid="17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70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پیاده‌سازی</a:t>
            </a: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قابلیت همکاری بین فریم ورک ها</a:t>
            </a: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توصیه های پیاده سازی هر فریم ورک</a:t>
            </a:r>
          </a:p>
          <a:p>
            <a:pPr algn="r" rtl="1">
              <a:buClr>
                <a:srgbClr val="0070C0"/>
              </a:buClr>
            </a:pP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قالب شبکه عصبی میانی (</a:t>
            </a:r>
            <a:r>
              <a:rPr lang="en-US" sz="1600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ONNX</a:t>
            </a:r>
            <a:r>
              <a:rPr lang="fa-IR" sz="1600" dirty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)</a:t>
            </a:r>
            <a:endParaRPr lang="en-US" sz="1600" dirty="0">
              <a:solidFill>
                <a:srgbClr val="0070C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a-IR" sz="1700" dirty="0" smtClean="0">
              <a:solidFill>
                <a:srgbClr val="0070C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7250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71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مثالهایی از ترنسفورمرها در هاگینگ‌فیس</a:t>
            </a:r>
          </a:p>
          <a:p>
            <a:pPr algn="r" rtl="1">
              <a:buClr>
                <a:srgbClr val="0070C0"/>
              </a:buClr>
            </a:pPr>
            <a:r>
              <a:rPr lang="en-US" sz="1600" dirty="0" smtClean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Write with Transformers</a:t>
            </a:r>
            <a:endParaRPr lang="fa-IR" sz="1600" dirty="0" smtClean="0">
              <a:solidFill>
                <a:srgbClr val="0070C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9" y="1559072"/>
            <a:ext cx="5359435" cy="32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0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72</a:t>
            </a:fld>
            <a:endParaRPr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83489" y="1074294"/>
            <a:ext cx="8086038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a-IR" sz="2100" dirty="0" smtClean="0">
                <a:solidFill>
                  <a:srgbClr val="0070C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مثالهایی از ترنسفورمرها در هاگینگ‌فیس</a:t>
            </a:r>
          </a:p>
          <a:p>
            <a:pPr algn="r" rtl="1">
              <a:buClr>
                <a:srgbClr val="0070C0"/>
              </a:buClr>
            </a:pPr>
            <a:r>
              <a:rPr lang="en-US" sz="1600" dirty="0" err="1" smtClean="0">
                <a:solidFill>
                  <a:srgbClr val="0070C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Bolbolzaban</a:t>
            </a:r>
            <a:endParaRPr lang="fa-IR" sz="1600" dirty="0" smtClean="0">
              <a:solidFill>
                <a:srgbClr val="0070C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8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9FD6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9FD6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9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هاگینگ‌فیس!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8" y="659789"/>
            <a:ext cx="4079346" cy="400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1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4504226" y="1420990"/>
            <a:ext cx="3854100" cy="237930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algn="r" rtl="1"/>
            <a:r>
              <a:rPr lang="fa-IR" sz="3200" b="1" dirty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32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73</a:t>
            </a:fld>
            <a:endParaRPr/>
          </a:p>
        </p:txBody>
      </p:sp>
      <p:cxnSp>
        <p:nvCxnSpPr>
          <p:cNvPr id="317" name="Google Shape;317;p36"/>
          <p:cNvCxnSpPr/>
          <p:nvPr/>
        </p:nvCxnSpPr>
        <p:spPr>
          <a:xfrm rot="10800000">
            <a:off x="4553476" y="2238490"/>
            <a:ext cx="0" cy="744300"/>
          </a:xfrm>
          <a:prstGeom prst="straightConnector1">
            <a:avLst/>
          </a:prstGeom>
          <a:noFill/>
          <a:ln w="114300" cap="flat" cmpd="sng">
            <a:solidFill>
              <a:srgbClr val="D27D2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438291" y="565777"/>
            <a:ext cx="3854100" cy="3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5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مقاله </a:t>
            </a:r>
            <a:r>
              <a:rPr lang="en-US" sz="25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BERT</a:t>
            </a:r>
            <a:endParaRPr sz="25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00470" y="2161309"/>
            <a:ext cx="619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200" b="1" dirty="0" smtClean="0">
                <a:solidFill>
                  <a:schemeClr val="bg1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(ادامه)</a:t>
            </a:r>
            <a:endParaRPr lang="en-US" sz="1200" b="1" dirty="0">
              <a:solidFill>
                <a:schemeClr val="bg1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2084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74</a:t>
            </a:fld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5052847" y="2353931"/>
            <a:ext cx="1379484" cy="5071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BERT</a:t>
            </a:r>
            <a:endParaRPr sz="32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276" y="1161494"/>
            <a:ext cx="2572109" cy="3982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505" y="291460"/>
            <a:ext cx="3123970" cy="46320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543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75</a:t>
            </a:fld>
            <a:endParaRPr dirty="0"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59676" y="1157836"/>
            <a:ext cx="8109851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14300" indent="0" algn="r" rtl="1">
              <a:buNone/>
            </a:pPr>
            <a:r>
              <a:rPr lang="en-US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BERT</a:t>
            </a: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 چیست</a:t>
            </a: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؟</a:t>
            </a:r>
            <a:endParaRPr lang="en-US" dirty="0" smtClean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دو استراتژی موجود برای اعمال بازنمایی های زبانی از پیش آموزش دیده برای </a:t>
            </a: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کارها</a:t>
            </a:r>
            <a:endParaRPr lang="fa-IR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marL="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92A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800"/>
              <a:buFont typeface="Ubuntu"/>
              <a:buChar char="●"/>
            </a:pPr>
            <a:r>
              <a:rPr lang="fa-IR" sz="1600" dirty="0" smtClean="0">
                <a:solidFill>
                  <a:srgbClr val="92A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مبتنی بر ویژگی‌ها</a:t>
            </a: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800"/>
              <a:buFont typeface="Ubuntu"/>
              <a:buChar char="●"/>
            </a:pPr>
            <a:r>
              <a:rPr lang="fa-IR" sz="1600" dirty="0" smtClean="0">
                <a:solidFill>
                  <a:srgbClr val="92A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تنظیم دقیق</a:t>
            </a:r>
          </a:p>
          <a:p>
            <a:pPr marL="457200" lvl="0" indent="-34290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800"/>
              <a:buFont typeface="Ubuntu"/>
              <a:buChar char="●"/>
            </a:pPr>
            <a:endParaRPr lang="fa-IR" dirty="0">
              <a:solidFill>
                <a:srgbClr val="92A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14300" lvl="0" indent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50000"/>
                </a:schemeClr>
              </a:buClr>
              <a:buSzPts val="1800"/>
              <a:buNone/>
            </a:pP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آموزش بازنمایی های جفت متن</a:t>
            </a:r>
            <a:endParaRPr dirty="0">
              <a:solidFill>
                <a:srgbClr val="92A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lvl="1" algn="r" rtl="1"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Ubuntu"/>
              <a:buChar char="○"/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اهمیت پیش ‌آموزش دو طرفه برای بازنمایی زبان </a:t>
            </a:r>
          </a:p>
          <a:p>
            <a:pPr lvl="1" algn="r" rtl="1"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Ubuntu"/>
              <a:buChar char="○"/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بازنمایی ‌های از پیش آموزش ‌دیده شده نیاز به بسیاری از معماری ‌های ویژه وظایف مهندسی شده را کاهش </a:t>
            </a:r>
            <a:r>
              <a:rPr lang="fa-IR" sz="1600" dirty="0" smtClean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می‌دهند</a:t>
            </a:r>
            <a:endParaRPr lang="fa-IR" sz="1600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C2D6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C2D6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2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بِـرت!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07989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76</a:t>
            </a:fld>
            <a:endParaRPr dirty="0"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59676" y="1157836"/>
            <a:ext cx="8109851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14300" indent="0" algn="r" rtl="1">
              <a:buNone/>
            </a:pP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کارهای مرتبط</a:t>
            </a:r>
          </a:p>
          <a:p>
            <a:pPr algn="r" rtl="1"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رویکردهای مبتنی بر ویژگی بدون نظارت</a:t>
            </a:r>
          </a:p>
          <a:p>
            <a:pPr algn="r" rtl="1"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رویکردهای مبتنی بر تنظیم دقیق بدون نظارت</a:t>
            </a:r>
          </a:p>
          <a:p>
            <a:pPr algn="r" rtl="1"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انتقال یادگیری از داده های نظارت شده</a:t>
            </a:r>
          </a:p>
          <a:p>
            <a:pPr algn="r" rtl="1">
              <a:buClr>
                <a:srgbClr val="92A000"/>
              </a:buClr>
            </a:pPr>
            <a:r>
              <a:rPr lang="en-US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BERT</a:t>
            </a:r>
            <a:endParaRPr lang="fa-IR" sz="1600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sz="1600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C2D6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C2D6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2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بِـرت!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EFF524-1F1D-48F9-BD36-A3DB5ABF3A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1" y="2411283"/>
            <a:ext cx="5205020" cy="21468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682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77</a:t>
            </a:fld>
            <a:endParaRPr dirty="0"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59676" y="1157836"/>
            <a:ext cx="8109851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14300" indent="0" algn="r" rtl="1">
              <a:buNone/>
            </a:pPr>
            <a:r>
              <a:rPr lang="en-US" dirty="0" smtClean="0">
                <a:solidFill>
                  <a:srgbClr val="92A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BERT</a:t>
            </a:r>
            <a:endParaRPr lang="en-US" sz="1600" dirty="0" smtClean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معماری مدل</a:t>
            </a:r>
            <a:endParaRPr lang="en-US" sz="1600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algn="r" rtl="1"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نمایش ورودی و خروجی</a:t>
            </a:r>
            <a:endParaRPr lang="en-US" sz="1600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algn="r" rtl="1"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پیش آموزش </a:t>
            </a:r>
            <a:r>
              <a:rPr lang="en-US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BERT</a:t>
            </a:r>
          </a:p>
          <a:p>
            <a:pPr lvl="1" algn="r" rtl="1">
              <a:buClr>
                <a:srgbClr val="92A000"/>
              </a:buClr>
            </a:pP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وظیفه شماره 1- </a:t>
            </a:r>
            <a:r>
              <a:rPr lang="en-US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LM</a:t>
            </a: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 ماسک شده</a:t>
            </a:r>
            <a:endParaRPr lang="en-US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lvl="1" algn="r" rtl="1">
              <a:buClr>
                <a:srgbClr val="92A000"/>
              </a:buClr>
            </a:pP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وظیفه شماره 2 - پیش بینی جمله بعدی (</a:t>
            </a:r>
            <a:r>
              <a:rPr lang="en-US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(NSP</a:t>
            </a:r>
            <a:endParaRPr lang="en-US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sz="1600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C2D6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C2D6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2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بِـرت!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65715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78</a:t>
            </a:fld>
            <a:endParaRPr dirty="0"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59676" y="1157836"/>
            <a:ext cx="8109851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14300" indent="0" algn="r" rtl="1">
              <a:buNone/>
            </a:pP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پیش آموزش داده</a:t>
            </a:r>
          </a:p>
          <a:p>
            <a:pPr algn="r" rtl="1">
              <a:buClr>
                <a:srgbClr val="92A000"/>
              </a:buClr>
            </a:pPr>
            <a:r>
              <a:rPr lang="en-US" sz="1600" dirty="0" err="1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BooksCorpus</a:t>
            </a:r>
            <a:endParaRPr lang="en-US" sz="1600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algn="r" rtl="1"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ویکی‌پدیای انگلیسی </a:t>
            </a:r>
            <a:endParaRPr lang="en-US" sz="1600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lvl="1" algn="r" rtl="1">
              <a:buClr>
                <a:srgbClr val="92A000"/>
              </a:buClr>
            </a:pP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فقط متن ‌ها را استخراج می‌کنیم و فهرست ‌ها، جداول و سرصفحه ‌ها را نادیده می‌ گیریم.</a:t>
            </a:r>
            <a:endParaRPr lang="en-US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en-US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sz="1600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C2D6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C2D6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2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بِـرت!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36362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79</a:t>
            </a:fld>
            <a:endParaRPr dirty="0"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59676" y="1157836"/>
            <a:ext cx="8109851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14300" indent="0" algn="r" rtl="1">
              <a:lnSpc>
                <a:spcPct val="100000"/>
              </a:lnSpc>
              <a:buNone/>
            </a:pP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تنظیم دقیق </a:t>
            </a:r>
            <a:r>
              <a:rPr lang="en-US" dirty="0" smtClean="0">
                <a:solidFill>
                  <a:srgbClr val="92A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BERT</a:t>
            </a:r>
            <a:endParaRPr lang="fa-IR" dirty="0" smtClean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lnSpc>
                <a:spcPct val="100000"/>
              </a:lnSpc>
              <a:buNone/>
            </a:pPr>
            <a:endParaRPr lang="fa-IR" sz="1600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algn="r" rtl="1">
              <a:lnSpc>
                <a:spcPct val="100000"/>
              </a:lnSpc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مکانیسم توجه به خود</a:t>
            </a:r>
            <a:endParaRPr lang="en-US" sz="1600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lvl="1" algn="r" rtl="1">
              <a:lnSpc>
                <a:spcPct val="100000"/>
              </a:lnSpc>
            </a:pP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بسیاری از وظایف پایین دستی را با تعویض ورودی ها و خروجی های مناسب مدل سازی </a:t>
            </a: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کند</a:t>
            </a:r>
            <a:endParaRPr lang="en-US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algn="r" rtl="1">
              <a:lnSpc>
                <a:spcPct val="100000"/>
              </a:lnSpc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کاربردهای که شامل جفت‌ های متنی </a:t>
            </a:r>
            <a:endParaRPr lang="en-US" sz="1600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lvl="1" algn="r" rtl="1">
              <a:lnSpc>
                <a:spcPct val="100000"/>
              </a:lnSpc>
            </a:pP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یک الگوی رایج رمز گذاری مستقل جفت‌ های متنی قبل از اعمال توجه متقاطع دو طرفه است</a:t>
            </a:r>
            <a:endParaRPr lang="en-US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algn="r" rtl="1">
              <a:lnSpc>
                <a:spcPct val="100000"/>
              </a:lnSpc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ورودی ها و خروجی های مربوط به کار را به </a:t>
            </a:r>
            <a:r>
              <a:rPr lang="en-US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BERT</a:t>
            </a: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 وصل می کنیم و تمام پارامتر ها را به طور کامل تنظیم می کنیم</a:t>
            </a:r>
            <a:endParaRPr lang="en-US" sz="1600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sz="1600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C2D6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C2D6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2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بِـرت!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42362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4128880" y="1420990"/>
            <a:ext cx="3854100" cy="23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sz="32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cxnSp>
        <p:nvCxnSpPr>
          <p:cNvPr id="317" name="Google Shape;317;p36"/>
          <p:cNvCxnSpPr/>
          <p:nvPr/>
        </p:nvCxnSpPr>
        <p:spPr>
          <a:xfrm rot="10800000">
            <a:off x="4572000" y="2238490"/>
            <a:ext cx="0" cy="7443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6"/>
          <p:cNvSpPr txBox="1">
            <a:spLocks noGrp="1"/>
          </p:cNvSpPr>
          <p:nvPr>
            <p:ph type="title"/>
          </p:nvPr>
        </p:nvSpPr>
        <p:spPr>
          <a:xfrm>
            <a:off x="392949" y="586492"/>
            <a:ext cx="3854100" cy="395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0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ترنسفورمرها!</a:t>
            </a:r>
            <a:endParaRPr sz="20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80</a:t>
            </a:fld>
            <a:endParaRPr dirty="0"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59676" y="1157836"/>
            <a:ext cx="8109851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14300" indent="0" algn="r" rtl="1">
              <a:buNone/>
            </a:pP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مطالعات فرسایشی</a:t>
            </a:r>
          </a:p>
          <a:p>
            <a:pPr algn="r" rtl="1">
              <a:lnSpc>
                <a:spcPct val="100000"/>
              </a:lnSpc>
              <a:buClr>
                <a:srgbClr val="92A000"/>
              </a:buClr>
            </a:pPr>
            <a:r>
              <a:rPr lang="fa-IR" sz="1600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تأثیر عملیات پیش آموزشی</a:t>
            </a:r>
            <a:endParaRPr lang="en-US" sz="1600" dirty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  <a:p>
            <a:pPr lvl="1" algn="r" rtl="1">
              <a:lnSpc>
                <a:spcPct val="100000"/>
              </a:lnSpc>
              <a:buClr>
                <a:srgbClr val="92A000"/>
              </a:buClr>
            </a:pP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بدون </a:t>
            </a:r>
            <a:r>
              <a:rPr lang="en-US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NSP</a:t>
            </a:r>
          </a:p>
          <a:p>
            <a:pPr lvl="1" algn="r" rtl="1">
              <a:lnSpc>
                <a:spcPct val="100000"/>
              </a:lnSpc>
              <a:buClr>
                <a:srgbClr val="92A000"/>
              </a:buClr>
            </a:pPr>
            <a:r>
              <a:rPr lang="en-US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LTR</a:t>
            </a:r>
            <a:r>
              <a:rPr lang="fa-IR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 و بدون </a:t>
            </a:r>
            <a:r>
              <a:rPr lang="en-US" dirty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NSP</a:t>
            </a:r>
            <a:endParaRPr lang="en-US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  <a:p>
            <a:pPr marL="114300" indent="0" algn="r" rtl="1">
              <a:buNone/>
            </a:pPr>
            <a:endParaRPr lang="fa-IR" sz="1600" dirty="0">
              <a:solidFill>
                <a:srgbClr val="92A000"/>
              </a:solidFill>
              <a:latin typeface="IRANSans" panose="02040503050201020203" pitchFamily="18" charset="-78"/>
              <a:cs typeface="IRANSans" panose="02040503050201020203" pitchFamily="18" charset="-78"/>
            </a:endParaRPr>
          </a:p>
        </p:txBody>
      </p:sp>
      <p:sp>
        <p:nvSpPr>
          <p:cNvPr id="11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C2D6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C2D6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2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بِـرت!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38EC4F-4E81-45FB-9850-B54A46979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8" y="1852401"/>
            <a:ext cx="5611223" cy="2170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95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81</a:t>
            </a:fld>
            <a:endParaRPr dirty="0"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59676" y="1157836"/>
            <a:ext cx="8109851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14300" indent="0" algn="r" rtl="1">
              <a:buNone/>
            </a:pP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مطالعات فرسایشی</a:t>
            </a:r>
          </a:p>
          <a:p>
            <a:pPr algn="r" rtl="1">
              <a:lnSpc>
                <a:spcPct val="100000"/>
              </a:lnSpc>
              <a:buClr>
                <a:srgbClr val="92A000"/>
              </a:buClr>
            </a:pPr>
            <a:r>
              <a:rPr lang="fa-IR" sz="1600" dirty="0" smtClean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اثر اندازه مدل</a:t>
            </a:r>
            <a:endParaRPr lang="en-US" sz="1600" dirty="0" smtClean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</p:txBody>
      </p:sp>
      <p:sp>
        <p:nvSpPr>
          <p:cNvPr id="11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C2D6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C2D6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2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بِـرت!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039074-4EF5-404D-8D44-8B457A3B4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778" y="1349681"/>
            <a:ext cx="4678451" cy="2488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52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82</a:t>
            </a:fld>
            <a:endParaRPr dirty="0"/>
          </a:p>
        </p:txBody>
      </p:sp>
      <p:sp>
        <p:nvSpPr>
          <p:cNvPr id="906" name="Google Shape;906;p69"/>
          <p:cNvSpPr txBox="1">
            <a:spLocks noGrp="1"/>
          </p:cNvSpPr>
          <p:nvPr>
            <p:ph type="body" idx="1"/>
          </p:nvPr>
        </p:nvSpPr>
        <p:spPr>
          <a:xfrm>
            <a:off x="559676" y="1157836"/>
            <a:ext cx="8109851" cy="3560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14300" indent="0" algn="r" rtl="1">
              <a:buNone/>
            </a:pPr>
            <a:r>
              <a:rPr lang="fa-IR" dirty="0" smtClean="0">
                <a:solidFill>
                  <a:srgbClr val="92A000"/>
                </a:solidFill>
                <a:latin typeface="IRANSans" panose="02040503050201020203" pitchFamily="18" charset="-78"/>
                <a:cs typeface="IRANSans" panose="02040503050201020203" pitchFamily="18" charset="-78"/>
              </a:rPr>
              <a:t>مطالعات فرسایشی</a:t>
            </a:r>
          </a:p>
          <a:p>
            <a:pPr algn="r" rtl="1">
              <a:lnSpc>
                <a:spcPct val="100000"/>
              </a:lnSpc>
              <a:buClr>
                <a:srgbClr val="92A000"/>
              </a:buClr>
            </a:pPr>
            <a:r>
              <a:rPr lang="fa-IR" sz="1600" dirty="0" smtClean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رویکرد مبتنی بر ویژگی با </a:t>
            </a:r>
            <a:r>
              <a:rPr lang="en-US" sz="1600" dirty="0" smtClean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BERT</a:t>
            </a:r>
            <a:r>
              <a:rPr lang="fa-IR" sz="1600" dirty="0" smtClean="0">
                <a:solidFill>
                  <a:srgbClr val="92A000"/>
                </a:solidFill>
                <a:latin typeface="IRANSans" panose="02040503050201020203" pitchFamily="18" charset="-78"/>
                <a:ea typeface="Calibri" panose="020F0502020204030204" pitchFamily="34" charset="0"/>
                <a:cs typeface="IRANSans" panose="02040503050201020203" pitchFamily="18" charset="-78"/>
              </a:rPr>
              <a:t> </a:t>
            </a:r>
            <a:endParaRPr lang="en-US" sz="1600" dirty="0" smtClean="0">
              <a:solidFill>
                <a:srgbClr val="92A000"/>
              </a:solidFill>
              <a:latin typeface="IRANSans" panose="02040503050201020203" pitchFamily="18" charset="-78"/>
              <a:ea typeface="Calibri" panose="020F0502020204030204" pitchFamily="34" charset="0"/>
              <a:cs typeface="IRANSans" panose="02040503050201020203" pitchFamily="18" charset="-78"/>
            </a:endParaRPr>
          </a:p>
        </p:txBody>
      </p:sp>
      <p:sp>
        <p:nvSpPr>
          <p:cNvPr id="11" name="Google Shape;800;p58"/>
          <p:cNvSpPr txBox="1">
            <a:spLocks/>
          </p:cNvSpPr>
          <p:nvPr/>
        </p:nvSpPr>
        <p:spPr>
          <a:xfrm>
            <a:off x="5257027" y="278977"/>
            <a:ext cx="34125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1800" b="1" dirty="0" smtClean="0">
                <a:solidFill>
                  <a:srgbClr val="C2D6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۲. ارائه مطالعات</a:t>
            </a:r>
            <a:endParaRPr lang="fa-IR" sz="1800" b="1" dirty="0">
              <a:solidFill>
                <a:srgbClr val="C2D6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2" name="Google Shape;801;p58"/>
          <p:cNvSpPr txBox="1">
            <a:spLocks/>
          </p:cNvSpPr>
          <p:nvPr/>
        </p:nvSpPr>
        <p:spPr>
          <a:xfrm>
            <a:off x="3893493" y="639855"/>
            <a:ext cx="477603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 rtl="1"/>
            <a:r>
              <a:rPr lang="fa-IR" sz="2400" dirty="0" smtClean="0">
                <a:solidFill>
                  <a:srgbClr val="B7B7B7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بِـرت!</a:t>
            </a:r>
            <a:endParaRPr lang="fa-IR" sz="2400" dirty="0">
              <a:solidFill>
                <a:srgbClr val="B7B7B7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39A6F-A460-49E3-8CE3-C6F44A150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39" y="1088655"/>
            <a:ext cx="4316988" cy="3540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043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5"/>
          <p:cNvSpPr txBox="1">
            <a:spLocks noGrp="1"/>
          </p:cNvSpPr>
          <p:nvPr>
            <p:ph type="title"/>
          </p:nvPr>
        </p:nvSpPr>
        <p:spPr>
          <a:xfrm>
            <a:off x="2467642" y="1408640"/>
            <a:ext cx="4627500" cy="23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900" b="1" dirty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۳</a:t>
            </a:r>
            <a:r>
              <a:rPr lang="fa-IR" sz="39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. نتیجه‌گیری</a:t>
            </a:r>
            <a:endParaRPr sz="39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056" name="Google Shape;1056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83</a:t>
            </a:fld>
            <a:endParaRPr/>
          </a:p>
        </p:txBody>
      </p:sp>
      <p:cxnSp>
        <p:nvCxnSpPr>
          <p:cNvPr id="1057" name="Google Shape;1057;p85"/>
          <p:cNvCxnSpPr/>
          <p:nvPr/>
        </p:nvCxnSpPr>
        <p:spPr>
          <a:xfrm rot="10800000">
            <a:off x="3360913" y="2226140"/>
            <a:ext cx="0" cy="744300"/>
          </a:xfrm>
          <a:prstGeom prst="straightConnector1">
            <a:avLst/>
          </a:prstGeom>
          <a:noFill/>
          <a:ln w="114300" cap="flat" cmpd="sng">
            <a:solidFill>
              <a:srgbClr val="20124D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84</a:t>
            </a:fld>
            <a:endParaRPr/>
          </a:p>
        </p:txBody>
      </p:sp>
      <p:sp>
        <p:nvSpPr>
          <p:cNvPr id="1063" name="Google Shape;1063;p86"/>
          <p:cNvSpPr txBox="1">
            <a:spLocks noGrp="1"/>
          </p:cNvSpPr>
          <p:nvPr>
            <p:ph type="title"/>
          </p:nvPr>
        </p:nvSpPr>
        <p:spPr>
          <a:xfrm>
            <a:off x="5129532" y="218661"/>
            <a:ext cx="34125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smtClean="0">
                <a:solidFill>
                  <a:srgbClr val="B4A7D6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نتیجه‌گیری</a:t>
            </a:r>
            <a:endParaRPr sz="1800" b="1" dirty="0">
              <a:solidFill>
                <a:srgbClr val="B4A7D6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064" name="Google Shape;1064;p86"/>
          <p:cNvSpPr txBox="1">
            <a:spLocks noGrp="1"/>
          </p:cNvSpPr>
          <p:nvPr>
            <p:ph type="body" idx="1"/>
          </p:nvPr>
        </p:nvSpPr>
        <p:spPr>
          <a:xfrm>
            <a:off x="1462000" y="894650"/>
            <a:ext cx="6114900" cy="3566100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20650" lvl="0" indent="0" algn="ctr" rtl="1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700"/>
              <a:buNone/>
            </a:pPr>
            <a:r>
              <a:rPr lang="fa-IR" sz="23900" dirty="0">
                <a:solidFill>
                  <a:srgbClr val="7030A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؟</a:t>
            </a:r>
            <a:endParaRPr sz="28700" dirty="0">
              <a:solidFill>
                <a:srgbClr val="7030A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0000"/>
        </a:solidFill>
        <a:effectLst/>
      </p:bgPr>
    </p:bg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5"/>
          <p:cNvSpPr txBox="1">
            <a:spLocks noGrp="1"/>
          </p:cNvSpPr>
          <p:nvPr>
            <p:ph type="title"/>
          </p:nvPr>
        </p:nvSpPr>
        <p:spPr>
          <a:xfrm>
            <a:off x="2467642" y="1408640"/>
            <a:ext cx="4627500" cy="23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9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۴.معرفی مراجع</a:t>
            </a:r>
            <a:endParaRPr sz="39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056" name="Google Shape;1056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85</a:t>
            </a:fld>
            <a:endParaRPr/>
          </a:p>
        </p:txBody>
      </p:sp>
      <p:cxnSp>
        <p:nvCxnSpPr>
          <p:cNvPr id="1057" name="Google Shape;1057;p85"/>
          <p:cNvCxnSpPr/>
          <p:nvPr/>
        </p:nvCxnSpPr>
        <p:spPr>
          <a:xfrm rot="10800000">
            <a:off x="3360913" y="2226140"/>
            <a:ext cx="0" cy="744300"/>
          </a:xfrm>
          <a:prstGeom prst="straightConnector1">
            <a:avLst/>
          </a:prstGeom>
          <a:noFill/>
          <a:ln w="1143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43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86</a:t>
            </a:fld>
            <a:endParaRPr/>
          </a:p>
        </p:txBody>
      </p:sp>
      <p:sp>
        <p:nvSpPr>
          <p:cNvPr id="1063" name="Google Shape;1063;p86"/>
          <p:cNvSpPr txBox="1">
            <a:spLocks noGrp="1"/>
          </p:cNvSpPr>
          <p:nvPr>
            <p:ph type="title"/>
          </p:nvPr>
        </p:nvSpPr>
        <p:spPr>
          <a:xfrm>
            <a:off x="5165343" y="198783"/>
            <a:ext cx="34125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smtClean="0">
                <a:solidFill>
                  <a:srgbClr val="EDAF9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معرفی مراجع</a:t>
            </a:r>
            <a:endParaRPr sz="1800" b="1" dirty="0">
              <a:solidFill>
                <a:srgbClr val="EDAF93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064" name="Google Shape;1064;p86"/>
          <p:cNvSpPr txBox="1">
            <a:spLocks noGrp="1"/>
          </p:cNvSpPr>
          <p:nvPr>
            <p:ph type="body" idx="1"/>
          </p:nvPr>
        </p:nvSpPr>
        <p:spPr>
          <a:xfrm>
            <a:off x="586409" y="815137"/>
            <a:ext cx="7886049" cy="486889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20650" lvl="0" indent="0" algn="r" rtl="1">
              <a:spcBef>
                <a:spcPts val="0"/>
              </a:spcBef>
              <a:spcAft>
                <a:spcPts val="0"/>
              </a:spcAft>
              <a:buClr>
                <a:srgbClr val="EDAF93"/>
              </a:buClr>
              <a:buSzPts val="1700"/>
              <a:buNone/>
            </a:pPr>
            <a:r>
              <a:rPr lang="fa-IR" sz="1700" b="1" dirty="0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مقاله ۱ </a:t>
            </a:r>
            <a:r>
              <a:rPr lang="en-US" sz="1700" b="1" dirty="0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(Attention is all you need)</a:t>
            </a:r>
            <a:endParaRPr lang="fa-IR" sz="1700" b="1" dirty="0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lvl="0" indent="0" algn="r" rtl="1">
              <a:spcBef>
                <a:spcPts val="0"/>
              </a:spcBef>
              <a:spcAft>
                <a:spcPts val="0"/>
              </a:spcAft>
              <a:buClr>
                <a:srgbClr val="EDAF93"/>
              </a:buClr>
              <a:buSzPts val="1700"/>
              <a:buNone/>
            </a:pPr>
            <a:endParaRPr lang="fa-IR" sz="17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lvl="0" indent="0" algn="r" rtl="1">
              <a:spcBef>
                <a:spcPts val="0"/>
              </a:spcBef>
              <a:spcAft>
                <a:spcPts val="0"/>
              </a:spcAft>
              <a:buClr>
                <a:srgbClr val="EDAF93"/>
              </a:buClr>
              <a:buSzPts val="1700"/>
              <a:buNone/>
            </a:pPr>
            <a:endParaRPr sz="17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5" name="Google Shape;1064;p86"/>
          <p:cNvSpPr txBox="1">
            <a:spLocks/>
          </p:cNvSpPr>
          <p:nvPr/>
        </p:nvSpPr>
        <p:spPr>
          <a:xfrm>
            <a:off x="586408" y="1199572"/>
            <a:ext cx="7886049" cy="1513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>
              <a:buClr>
                <a:srgbClr val="EDAF93"/>
              </a:buClr>
              <a:buSzPts val="1700"/>
              <a:buNone/>
            </a:pPr>
            <a:r>
              <a:rPr lang="en-US" sz="1600" dirty="0" err="1">
                <a:solidFill>
                  <a:srgbClr val="C00000"/>
                </a:solidFill>
              </a:rPr>
              <a:t>Vaswani</a:t>
            </a:r>
            <a:r>
              <a:rPr lang="en-US" sz="1600" dirty="0">
                <a:solidFill>
                  <a:srgbClr val="C00000"/>
                </a:solidFill>
              </a:rPr>
              <a:t>, Ashish, et al. "Attention is all you need." </a:t>
            </a:r>
            <a:r>
              <a:rPr lang="en-US" sz="1600" i="1" dirty="0">
                <a:solidFill>
                  <a:srgbClr val="C00000"/>
                </a:solidFill>
              </a:rPr>
              <a:t>Advances in neural information processing systems</a:t>
            </a:r>
            <a:r>
              <a:rPr lang="en-US" sz="1600" dirty="0">
                <a:solidFill>
                  <a:srgbClr val="C00000"/>
                </a:solidFill>
              </a:rPr>
              <a:t>. 2017</a:t>
            </a:r>
            <a:r>
              <a:rPr lang="en-US" sz="1600" dirty="0" smtClean="0">
                <a:solidFill>
                  <a:srgbClr val="C00000"/>
                </a:solidFill>
              </a:rPr>
              <a:t>.</a:t>
            </a:r>
          </a:p>
          <a:p>
            <a:pPr marL="120650" indent="0">
              <a:buClr>
                <a:srgbClr val="EDAF93"/>
              </a:buClr>
              <a:buSzPts val="1700"/>
              <a:buNone/>
            </a:pPr>
            <a:endParaRPr lang="en-US" sz="17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indent="0">
              <a:buClr>
                <a:srgbClr val="EDAF93"/>
              </a:buClr>
              <a:buSzPts val="1700"/>
              <a:buNone/>
            </a:pPr>
            <a:r>
              <a:rPr lang="en-US" sz="1700" dirty="0">
                <a:solidFill>
                  <a:srgbClr val="C00000"/>
                </a:solidFill>
                <a:latin typeface="+mj-lt"/>
                <a:ea typeface="Ubuntu"/>
                <a:cs typeface="IRANSans" panose="02040503050201020203" pitchFamily="18" charset="-78"/>
                <a:sym typeface="Ubuntu"/>
              </a:rPr>
              <a:t>https://jalammar.github.io/illustrated-transformer</a:t>
            </a:r>
            <a:r>
              <a:rPr lang="en-US" sz="1700" dirty="0" smtClean="0">
                <a:solidFill>
                  <a:srgbClr val="C00000"/>
                </a:solidFill>
                <a:latin typeface="+mj-lt"/>
                <a:ea typeface="Ubuntu"/>
                <a:cs typeface="IRANSans" panose="02040503050201020203" pitchFamily="18" charset="-78"/>
                <a:sym typeface="Ubuntu"/>
              </a:rPr>
              <a:t>/ </a:t>
            </a:r>
            <a:endParaRPr lang="en-US" sz="1700" dirty="0">
              <a:solidFill>
                <a:srgbClr val="C00000"/>
              </a:solidFill>
              <a:latin typeface="+mj-lt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indent="0">
              <a:buClr>
                <a:srgbClr val="EDAF93"/>
              </a:buClr>
              <a:buSzPts val="1700"/>
              <a:buNone/>
            </a:pPr>
            <a:endParaRPr lang="en-US" sz="1700" b="1" dirty="0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indent="0">
              <a:buClr>
                <a:srgbClr val="EDAF93"/>
              </a:buClr>
              <a:buSzPts val="1700"/>
              <a:buNone/>
            </a:pPr>
            <a:endParaRPr lang="en-US" sz="1700" b="1" dirty="0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indent="0" algn="r" rtl="1">
              <a:buClr>
                <a:srgbClr val="EDAF93"/>
              </a:buClr>
              <a:buSzPts val="1700"/>
              <a:buFont typeface="Arial"/>
              <a:buNone/>
            </a:pPr>
            <a:endParaRPr lang="en-US" sz="1700" b="1" dirty="0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indent="0" algn="r" rtl="1">
              <a:buClr>
                <a:srgbClr val="EDAF93"/>
              </a:buClr>
              <a:buSzPts val="1700"/>
              <a:buFont typeface="Arial"/>
              <a:buNone/>
            </a:pPr>
            <a:endParaRPr lang="en-US" sz="17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6" name="Google Shape;1064;p86"/>
          <p:cNvSpPr txBox="1">
            <a:spLocks/>
          </p:cNvSpPr>
          <p:nvPr/>
        </p:nvSpPr>
        <p:spPr>
          <a:xfrm>
            <a:off x="2357558" y="2684511"/>
            <a:ext cx="6114900" cy="59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 algn="r" rtl="1">
              <a:buClr>
                <a:srgbClr val="EDAF93"/>
              </a:buClr>
              <a:buSzPts val="1700"/>
              <a:buFont typeface="Arial"/>
              <a:buNone/>
            </a:pPr>
            <a:r>
              <a:rPr lang="fa-IR" sz="1700" b="1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مقاله ۲</a:t>
            </a:r>
            <a:r>
              <a:rPr lang="en-US" sz="1700" b="1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 (ViT) </a:t>
            </a:r>
            <a:endParaRPr lang="fa-IR" sz="1700" b="1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indent="0" algn="r" rtl="1">
              <a:buClr>
                <a:srgbClr val="EDAF93"/>
              </a:buClr>
              <a:buSzPts val="1700"/>
              <a:buFont typeface="Arial"/>
              <a:buNone/>
            </a:pPr>
            <a:endParaRPr lang="en-US" sz="1700" b="1" dirty="0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6408" y="3280731"/>
            <a:ext cx="78860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 indent="0">
              <a:buClr>
                <a:srgbClr val="EDAF93"/>
              </a:buClr>
              <a:buSzPts val="1700"/>
              <a:buNone/>
            </a:pPr>
            <a:r>
              <a:rPr lang="en-US" sz="1600" dirty="0" err="1">
                <a:solidFill>
                  <a:srgbClr val="C00000"/>
                </a:solidFill>
              </a:rPr>
              <a:t>Dosovitskiy</a:t>
            </a:r>
            <a:r>
              <a:rPr lang="en-US" sz="1600" dirty="0">
                <a:solidFill>
                  <a:srgbClr val="C00000"/>
                </a:solidFill>
              </a:rPr>
              <a:t>, Alexey, et al. "An image is worth 16x16 words: Transformers for image recognition at scale." </a:t>
            </a:r>
            <a:r>
              <a:rPr lang="en-US" sz="1600" i="1" dirty="0" err="1">
                <a:solidFill>
                  <a:srgbClr val="C00000"/>
                </a:solidFill>
              </a:rPr>
              <a:t>arXiv</a:t>
            </a:r>
            <a:r>
              <a:rPr lang="en-US" sz="1600" i="1" dirty="0">
                <a:solidFill>
                  <a:srgbClr val="C00000"/>
                </a:solidFill>
              </a:rPr>
              <a:t> preprint arXiv:2010.11929</a:t>
            </a:r>
            <a:r>
              <a:rPr lang="en-US" sz="1600" dirty="0">
                <a:solidFill>
                  <a:srgbClr val="C00000"/>
                </a:solidFill>
              </a:rPr>
              <a:t> (2020).</a:t>
            </a:r>
          </a:p>
          <a:p>
            <a:pPr marL="120650" indent="0">
              <a:buClr>
                <a:srgbClr val="EDAF93"/>
              </a:buClr>
              <a:buSzPts val="1700"/>
              <a:buNone/>
            </a:pPr>
            <a:endParaRPr lang="en-US" sz="16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indent="0">
              <a:buClr>
                <a:srgbClr val="EDAF93"/>
              </a:buClr>
              <a:buSzPts val="1700"/>
              <a:buNone/>
            </a:pPr>
            <a:endParaRPr lang="en-US" sz="16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algn="r" rtl="1">
              <a:buClr>
                <a:srgbClr val="EDAF93"/>
              </a:buClr>
              <a:buSzPts val="1700"/>
            </a:pPr>
            <a:endParaRPr lang="en-US" sz="16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algn="r" rtl="1">
              <a:buClr>
                <a:srgbClr val="EDAF93"/>
              </a:buClr>
              <a:buSzPts val="1700"/>
            </a:pPr>
            <a:endParaRPr lang="en-US" sz="16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66383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87</a:t>
            </a:fld>
            <a:endParaRPr/>
          </a:p>
        </p:txBody>
      </p:sp>
      <p:sp>
        <p:nvSpPr>
          <p:cNvPr id="1063" name="Google Shape;1063;p86"/>
          <p:cNvSpPr txBox="1">
            <a:spLocks noGrp="1"/>
          </p:cNvSpPr>
          <p:nvPr>
            <p:ph type="title"/>
          </p:nvPr>
        </p:nvSpPr>
        <p:spPr>
          <a:xfrm>
            <a:off x="5165343" y="198783"/>
            <a:ext cx="34125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1800" b="1" dirty="0" smtClean="0">
                <a:solidFill>
                  <a:srgbClr val="EDAF9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معرفی مراجع</a:t>
            </a:r>
            <a:endParaRPr sz="1800" b="1" dirty="0">
              <a:solidFill>
                <a:srgbClr val="EDAF93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064" name="Google Shape;1064;p86"/>
          <p:cNvSpPr txBox="1">
            <a:spLocks noGrp="1"/>
          </p:cNvSpPr>
          <p:nvPr>
            <p:ph type="body" idx="1"/>
          </p:nvPr>
        </p:nvSpPr>
        <p:spPr>
          <a:xfrm>
            <a:off x="2357558" y="815137"/>
            <a:ext cx="6114900" cy="566402"/>
          </a:xfrm>
          <a:prstGeom prst="rect">
            <a:avLst/>
          </a:prstGeom>
          <a:noFill/>
        </p:spPr>
        <p:txBody>
          <a:bodyPr spcFirstLastPara="1" wrap="square" lIns="91425" tIns="72000" rIns="91425" bIns="91425" anchor="t" anchorCtr="0">
            <a:noAutofit/>
          </a:bodyPr>
          <a:lstStyle/>
          <a:p>
            <a:pPr marL="120650" lvl="0" indent="0" algn="r" rtl="1">
              <a:spcBef>
                <a:spcPts val="0"/>
              </a:spcBef>
              <a:spcAft>
                <a:spcPts val="0"/>
              </a:spcAft>
              <a:buClr>
                <a:srgbClr val="EDAF93"/>
              </a:buClr>
              <a:buSzPts val="1700"/>
              <a:buNone/>
            </a:pPr>
            <a:r>
              <a:rPr lang="fa-IR" sz="1700" b="1" dirty="0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مقاله ۳ </a:t>
            </a:r>
            <a:r>
              <a:rPr lang="en-US" sz="1700" b="1" dirty="0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(</a:t>
            </a:r>
            <a:r>
              <a:rPr lang="en-US" sz="1700" b="1" dirty="0" err="1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huggingface</a:t>
            </a:r>
            <a:r>
              <a:rPr lang="en-US" sz="1700" b="1" dirty="0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)</a:t>
            </a:r>
          </a:p>
          <a:p>
            <a:pPr marL="120650" lvl="0" indent="0" algn="r" rtl="1">
              <a:spcBef>
                <a:spcPts val="0"/>
              </a:spcBef>
              <a:spcAft>
                <a:spcPts val="0"/>
              </a:spcAft>
              <a:buClr>
                <a:srgbClr val="EDAF93"/>
              </a:buClr>
              <a:buSzPts val="1700"/>
              <a:buNone/>
            </a:pPr>
            <a:endParaRPr lang="en-US" sz="1700" b="1" dirty="0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lvl="0" indent="0" algn="r" rtl="1">
              <a:spcBef>
                <a:spcPts val="0"/>
              </a:spcBef>
              <a:spcAft>
                <a:spcPts val="0"/>
              </a:spcAft>
              <a:buClr>
                <a:srgbClr val="EDAF93"/>
              </a:buClr>
              <a:buSzPts val="1700"/>
              <a:buNone/>
            </a:pPr>
            <a:endParaRPr lang="en-US" sz="17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lvl="0" indent="0" algn="r" rtl="1">
              <a:spcBef>
                <a:spcPts val="0"/>
              </a:spcBef>
              <a:spcAft>
                <a:spcPts val="0"/>
              </a:spcAft>
              <a:buClr>
                <a:srgbClr val="EDAF93"/>
              </a:buClr>
              <a:buSzPts val="1700"/>
              <a:buNone/>
            </a:pPr>
            <a:endParaRPr sz="17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5" name="Google Shape;1064;p86"/>
          <p:cNvSpPr txBox="1">
            <a:spLocks/>
          </p:cNvSpPr>
          <p:nvPr/>
        </p:nvSpPr>
        <p:spPr>
          <a:xfrm>
            <a:off x="586408" y="1199573"/>
            <a:ext cx="7886049" cy="120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>
              <a:buClr>
                <a:srgbClr val="EDAF93"/>
              </a:buClr>
              <a:buSzPts val="1700"/>
              <a:buNone/>
            </a:pPr>
            <a:r>
              <a:rPr lang="en-US" sz="1600" dirty="0">
                <a:solidFill>
                  <a:srgbClr val="C00000"/>
                </a:solidFill>
              </a:rPr>
              <a:t>Wolf, Thomas, et al. "Transformers: State-of-the-art natural language processing." </a:t>
            </a:r>
            <a:r>
              <a:rPr lang="en-US" sz="1600" i="1" dirty="0">
                <a:solidFill>
                  <a:srgbClr val="C00000"/>
                </a:solidFill>
              </a:rPr>
              <a:t>Proceedings of the 2020 Conference on Empirical Methods in Natural Language Processing: System Demonstrations</a:t>
            </a:r>
            <a:r>
              <a:rPr lang="en-US" sz="1600" dirty="0">
                <a:solidFill>
                  <a:srgbClr val="C00000"/>
                </a:solidFill>
              </a:rPr>
              <a:t>. 2020.</a:t>
            </a:r>
            <a:endParaRPr lang="en-US" sz="1700" b="1" dirty="0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6" name="Google Shape;1064;p86"/>
          <p:cNvSpPr txBox="1">
            <a:spLocks/>
          </p:cNvSpPr>
          <p:nvPr/>
        </p:nvSpPr>
        <p:spPr>
          <a:xfrm>
            <a:off x="2357558" y="2684511"/>
            <a:ext cx="6114900" cy="59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720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 algn="r" rtl="1">
              <a:buClr>
                <a:srgbClr val="EDAF93"/>
              </a:buClr>
              <a:buSzPts val="1700"/>
              <a:buFont typeface="Arial"/>
              <a:buNone/>
            </a:pPr>
            <a:r>
              <a:rPr lang="fa-IR" sz="1700" b="1" dirty="0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مقاله ۴ (</a:t>
            </a:r>
            <a:r>
              <a:rPr lang="en-US" sz="1700" b="1" dirty="0" smtClean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BERT</a:t>
            </a:r>
            <a:r>
              <a:rPr lang="fa-IR" sz="1700" b="1" dirty="0">
                <a:solidFill>
                  <a:srgbClr val="C00000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)</a:t>
            </a:r>
            <a:endParaRPr lang="fa-IR" sz="1700" b="1" dirty="0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indent="0" algn="r" rtl="1">
              <a:buClr>
                <a:srgbClr val="EDAF93"/>
              </a:buClr>
              <a:buSzPts val="1700"/>
              <a:buFont typeface="Arial"/>
              <a:buNone/>
            </a:pPr>
            <a:endParaRPr lang="en-US" sz="1700" b="1" dirty="0" smtClean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408" y="3280731"/>
            <a:ext cx="78860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650" indent="0">
              <a:buClr>
                <a:srgbClr val="EDAF93"/>
              </a:buClr>
              <a:buSzPts val="1700"/>
              <a:buNone/>
            </a:pPr>
            <a:r>
              <a:rPr lang="en-US" sz="1600" dirty="0">
                <a:solidFill>
                  <a:srgbClr val="C00000"/>
                </a:solidFill>
              </a:rPr>
              <a:t>Devlin, Jacob, et al. "Bert: Pre-training of deep bidirectional transformers for language understanding." </a:t>
            </a:r>
            <a:r>
              <a:rPr lang="en-US" sz="1600" i="1" dirty="0" err="1">
                <a:solidFill>
                  <a:srgbClr val="C00000"/>
                </a:solidFill>
              </a:rPr>
              <a:t>arXiv</a:t>
            </a:r>
            <a:r>
              <a:rPr lang="en-US" sz="1600" i="1" dirty="0">
                <a:solidFill>
                  <a:srgbClr val="C00000"/>
                </a:solidFill>
              </a:rPr>
              <a:t> preprint arXiv:1810.04805</a:t>
            </a:r>
            <a:r>
              <a:rPr lang="en-US" sz="1600" dirty="0">
                <a:solidFill>
                  <a:srgbClr val="C00000"/>
                </a:solidFill>
              </a:rPr>
              <a:t> (2018).</a:t>
            </a:r>
            <a:endParaRPr lang="en-US" sz="16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indent="0">
              <a:buClr>
                <a:srgbClr val="EDAF93"/>
              </a:buClr>
              <a:buSzPts val="1700"/>
              <a:buNone/>
            </a:pPr>
            <a:endParaRPr lang="en-US" sz="16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algn="r" rtl="1">
              <a:buClr>
                <a:srgbClr val="EDAF93"/>
              </a:buClr>
              <a:buSzPts val="1700"/>
            </a:pPr>
            <a:endParaRPr lang="en-US" sz="16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  <a:p>
            <a:pPr marL="120650" algn="r" rtl="1">
              <a:buClr>
                <a:srgbClr val="EDAF93"/>
              </a:buClr>
              <a:buSzPts val="1700"/>
            </a:pPr>
            <a:endParaRPr lang="en-US" sz="1600" b="1" dirty="0">
              <a:solidFill>
                <a:srgbClr val="C00000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09772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C232"/>
        </a:solidFill>
        <a:effectLst/>
      </p:bgPr>
    </p:bg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87"/>
          <p:cNvSpPr txBox="1">
            <a:spLocks noGrp="1"/>
          </p:cNvSpPr>
          <p:nvPr>
            <p:ph type="title"/>
          </p:nvPr>
        </p:nvSpPr>
        <p:spPr>
          <a:xfrm>
            <a:off x="2911206" y="2117006"/>
            <a:ext cx="29157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900" b="1" dirty="0" smtClean="0">
                <a:solidFill>
                  <a:srgbClr val="434343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تشکر</a:t>
            </a:r>
            <a:endParaRPr sz="3900" b="1" dirty="0">
              <a:solidFill>
                <a:srgbClr val="434343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070" name="Google Shape;107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88</a:t>
            </a:fld>
            <a:endParaRPr/>
          </a:p>
        </p:txBody>
      </p:sp>
      <p:cxnSp>
        <p:nvCxnSpPr>
          <p:cNvPr id="1071" name="Google Shape;1071;p87"/>
          <p:cNvCxnSpPr/>
          <p:nvPr/>
        </p:nvCxnSpPr>
        <p:spPr>
          <a:xfrm rot="10800000">
            <a:off x="4093327" y="2077250"/>
            <a:ext cx="0" cy="830100"/>
          </a:xfrm>
          <a:prstGeom prst="straightConnector1">
            <a:avLst/>
          </a:prstGeom>
          <a:noFill/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88"/>
          <p:cNvSpPr txBox="1">
            <a:spLocks noGrp="1"/>
          </p:cNvSpPr>
          <p:nvPr>
            <p:ph type="title"/>
          </p:nvPr>
        </p:nvSpPr>
        <p:spPr>
          <a:xfrm>
            <a:off x="3004573" y="2110957"/>
            <a:ext cx="29157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9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سوال ؟</a:t>
            </a:r>
            <a:endParaRPr sz="39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1077" name="Google Shape;1077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89</a:t>
            </a:fld>
            <a:endParaRPr/>
          </a:p>
        </p:txBody>
      </p:sp>
      <p:cxnSp>
        <p:nvCxnSpPr>
          <p:cNvPr id="1078" name="Google Shape;1078;p88"/>
          <p:cNvCxnSpPr/>
          <p:nvPr/>
        </p:nvCxnSpPr>
        <p:spPr>
          <a:xfrm rot="10800000">
            <a:off x="4093328" y="2077250"/>
            <a:ext cx="0" cy="830100"/>
          </a:xfrm>
          <a:prstGeom prst="straightConnector1">
            <a:avLst/>
          </a:prstGeom>
          <a:noFill/>
          <a:ln w="114300" cap="flat" cmpd="sng">
            <a:solidFill>
              <a:srgbClr val="3C78D8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74EA7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4128880" y="1420990"/>
            <a:ext cx="3854100" cy="23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b="1" dirty="0" smtClean="0">
                <a:solidFill>
                  <a:srgbClr val="FFFFFF"/>
                </a:solidFill>
                <a:latin typeface="IRANSans" panose="02040503050201020203" pitchFamily="18" charset="-78"/>
                <a:ea typeface="Ubuntu"/>
                <a:cs typeface="IRANSans" panose="02040503050201020203" pitchFamily="18" charset="-78"/>
                <a:sym typeface="Ubuntu"/>
              </a:rPr>
              <a:t>ترنسفورمرها</a:t>
            </a:r>
            <a:endParaRPr sz="3200" b="1" dirty="0">
              <a:solidFill>
                <a:srgbClr val="FFFFFF"/>
              </a:solidFill>
              <a:latin typeface="IRANSans" panose="02040503050201020203" pitchFamily="18" charset="-78"/>
              <a:ea typeface="Ubuntu"/>
              <a:cs typeface="IRANSans" panose="02040503050201020203" pitchFamily="18" charset="-78"/>
              <a:sym typeface="Ubuntu"/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96" y="566246"/>
            <a:ext cx="3657160" cy="4088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5906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2799</TotalTime>
  <Words>1676</Words>
  <Application>Microsoft Office PowerPoint</Application>
  <PresentationFormat>On-screen Show (16:9)</PresentationFormat>
  <Paragraphs>630</Paragraphs>
  <Slides>89</Slides>
  <Notes>89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6" baseType="lpstr">
      <vt:lpstr>Arial</vt:lpstr>
      <vt:lpstr>Calibri</vt:lpstr>
      <vt:lpstr>Comic Sans MS</vt:lpstr>
      <vt:lpstr>IRANSans</vt:lpstr>
      <vt:lpstr>Ubuntu</vt:lpstr>
      <vt:lpstr>Cambria Math</vt:lpstr>
      <vt:lpstr>Simple Light</vt:lpstr>
      <vt:lpstr>PowerPoint Presentation</vt:lpstr>
      <vt:lpstr>فهرست مطالب</vt:lpstr>
      <vt:lpstr>۱. مقدمه</vt:lpstr>
      <vt:lpstr>ناکارآمدی بازگشتی‌ها!</vt:lpstr>
      <vt:lpstr>ناکارآمدی بازگشتی‌ها!</vt:lpstr>
      <vt:lpstr>Attention برمی‌خیزد!</vt:lpstr>
      <vt:lpstr>Attention برمی‌خیزد!</vt:lpstr>
      <vt:lpstr>۲. ارائه مطالعات</vt:lpstr>
      <vt:lpstr>ترنسفورمرها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ترنسفورمرها!</vt:lpstr>
      <vt:lpstr>۲. ارائه مطالعات</vt:lpstr>
      <vt:lpstr>Vision Transformer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۲. ارائه مطالعات</vt:lpstr>
      <vt:lpstr>huggingface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۲. ارائه مطالعات</vt:lpstr>
      <vt:lpstr>BERT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۳. نتیجه‌گیری</vt:lpstr>
      <vt:lpstr>نتیجه‌گیری</vt:lpstr>
      <vt:lpstr>۴.معرفی مراجع</vt:lpstr>
      <vt:lpstr>معرفی مراجع</vt:lpstr>
      <vt:lpstr>معرفی مراجع</vt:lpstr>
      <vt:lpstr>تشکر</vt:lpstr>
      <vt:lpstr>سوال 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oyy</cp:lastModifiedBy>
  <cp:revision>308</cp:revision>
  <dcterms:modified xsi:type="dcterms:W3CDTF">2022-06-29T16:57:36Z</dcterms:modified>
</cp:coreProperties>
</file>